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2" r:id="rId1"/>
  </p:sldMasterIdLst>
  <p:sldIdLst>
    <p:sldId id="256" r:id="rId2"/>
    <p:sldId id="257" r:id="rId3"/>
    <p:sldId id="260" r:id="rId4"/>
    <p:sldId id="261" r:id="rId5"/>
    <p:sldId id="263" r:id="rId6"/>
    <p:sldId id="264" r:id="rId7"/>
    <p:sldId id="265" r:id="rId8"/>
    <p:sldId id="266" r:id="rId9"/>
    <p:sldId id="267" r:id="rId10"/>
    <p:sldId id="389" r:id="rId11"/>
    <p:sldId id="390" r:id="rId12"/>
    <p:sldId id="268" r:id="rId13"/>
    <p:sldId id="391" r:id="rId14"/>
    <p:sldId id="392" r:id="rId15"/>
    <p:sldId id="393" r:id="rId16"/>
    <p:sldId id="394" r:id="rId17"/>
    <p:sldId id="395" r:id="rId18"/>
    <p:sldId id="396" r:id="rId19"/>
    <p:sldId id="397" r:id="rId20"/>
    <p:sldId id="398" r:id="rId21"/>
    <p:sldId id="399" r:id="rId22"/>
    <p:sldId id="400" r:id="rId23"/>
    <p:sldId id="401" r:id="rId24"/>
    <p:sldId id="402" r:id="rId25"/>
    <p:sldId id="403" r:id="rId26"/>
    <p:sldId id="404" r:id="rId27"/>
    <p:sldId id="405" r:id="rId28"/>
    <p:sldId id="406" r:id="rId29"/>
    <p:sldId id="407" r:id="rId30"/>
    <p:sldId id="408" r:id="rId31"/>
    <p:sldId id="409" r:id="rId32"/>
    <p:sldId id="41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t1+vETgjTtNus1VY2SZp2Q==" hashData="d1JBAxW2UWtKsCCE1yZ1RYdkLCGo0cFeqcra8HGjUkYdO44plk4HGNxBX3krbYdhxJav/2VfA4SEJDkz18xZ7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2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4" autoAdjust="0"/>
    <p:restoredTop sz="94660"/>
  </p:normalViewPr>
  <p:slideViewPr>
    <p:cSldViewPr snapToGrid="0">
      <p:cViewPr varScale="1">
        <p:scale>
          <a:sx n="103" d="100"/>
          <a:sy n="103" d="100"/>
        </p:scale>
        <p:origin x="726" y="5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990CC5B-8F8A-4F4D-8A1F-61F574F1DD74}" type="datetimeFigureOut">
              <a:rPr lang="en-US" smtClean="0"/>
              <a:t>5/19/2018</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C6325810-A0DA-4854-BD37-2A38411AD103}"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55866955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990CC5B-8F8A-4F4D-8A1F-61F574F1DD74}"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1477303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90CC5B-8F8A-4F4D-8A1F-61F574F1DD74}"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3439478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90CC5B-8F8A-4F4D-8A1F-61F574F1DD74}"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3313490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90CC5B-8F8A-4F4D-8A1F-61F574F1DD74}"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2024555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90CC5B-8F8A-4F4D-8A1F-61F574F1DD74}"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3809812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90CC5B-8F8A-4F4D-8A1F-61F574F1DD74}"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3234707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90CC5B-8F8A-4F4D-8A1F-61F574F1DD74}"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1160987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90CC5B-8F8A-4F4D-8A1F-61F574F1DD74}"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372298734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990CC5B-8F8A-4F4D-8A1F-61F574F1DD74}" type="datetimeFigureOut">
              <a:rPr lang="en-US" smtClean="0"/>
              <a:t>5/19/2018</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193986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90CC5B-8F8A-4F4D-8A1F-61F574F1DD74}"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340682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90CC5B-8F8A-4F4D-8A1F-61F574F1DD74}"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346971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90CC5B-8F8A-4F4D-8A1F-61F574F1DD74}" type="datetimeFigureOut">
              <a:rPr lang="en-US" smtClean="0"/>
              <a:t>5/19/2018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1833831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90CC5B-8F8A-4F4D-8A1F-61F574F1DD74}" type="datetimeFigureOut">
              <a:rPr lang="en-US" smtClean="0"/>
              <a:t>5/19/2018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270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0CC5B-8F8A-4F4D-8A1F-61F574F1DD74}" type="datetimeFigureOut">
              <a:rPr lang="en-US" smtClean="0"/>
              <a:t>5/19/2018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30126741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990CC5B-8F8A-4F4D-8A1F-61F574F1DD74}"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69429039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990CC5B-8F8A-4F4D-8A1F-61F574F1DD74}"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325810-A0DA-4854-BD37-2A38411AD103}" type="slidenum">
              <a:rPr lang="en-US" smtClean="0"/>
              <a:t>‹#›</a:t>
            </a:fld>
            <a:endParaRPr lang="en-US"/>
          </a:p>
        </p:txBody>
      </p:sp>
    </p:spTree>
    <p:extLst>
      <p:ext uri="{BB962C8B-B14F-4D97-AF65-F5344CB8AC3E}">
        <p14:creationId xmlns:p14="http://schemas.microsoft.com/office/powerpoint/2010/main" val="4113385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990CC5B-8F8A-4F4D-8A1F-61F574F1DD74}" type="datetimeFigureOut">
              <a:rPr lang="en-US" smtClean="0"/>
              <a:t>5/19/2018</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6325810-A0DA-4854-BD37-2A38411AD103}" type="slidenum">
              <a:rPr lang="en-US" smtClean="0"/>
              <a:t>‹#›</a:t>
            </a:fld>
            <a:endParaRPr lang="en-US"/>
          </a:p>
        </p:txBody>
      </p:sp>
    </p:spTree>
    <p:extLst>
      <p:ext uri="{BB962C8B-B14F-4D97-AF65-F5344CB8AC3E}">
        <p14:creationId xmlns:p14="http://schemas.microsoft.com/office/powerpoint/2010/main" val="274826356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9673" y="914401"/>
            <a:ext cx="6947127" cy="2471737"/>
          </a:xfrm>
        </p:spPr>
        <p:txBody>
          <a:bodyPr>
            <a:normAutofit/>
          </a:bodyPr>
          <a:lstStyle/>
          <a:p>
            <a:pPr algn="ctr"/>
            <a:r>
              <a:rPr lang="fa-IR" sz="6000" dirty="0" smtClean="0">
                <a:cs typeface="B Titr" panose="00000700000000000000" pitchFamily="2" charset="-78"/>
              </a:rPr>
              <a:t>مسائل تخصیص</a:t>
            </a:r>
            <a:endParaRPr lang="en-US" sz="6000" dirty="0">
              <a:cs typeface="B Titr" panose="00000700000000000000" pitchFamily="2" charset="-78"/>
            </a:endParaRPr>
          </a:p>
        </p:txBody>
      </p:sp>
      <p:sp>
        <p:nvSpPr>
          <p:cNvPr id="3" name="Subtitle 2"/>
          <p:cNvSpPr>
            <a:spLocks noGrp="1"/>
          </p:cNvSpPr>
          <p:nvPr>
            <p:ph type="subTitle" idx="1"/>
          </p:nvPr>
        </p:nvSpPr>
        <p:spPr>
          <a:xfrm>
            <a:off x="2924239" y="4402666"/>
            <a:ext cx="4176650" cy="1364531"/>
          </a:xfrm>
        </p:spPr>
        <p:txBody>
          <a:bodyPr>
            <a:normAutofit/>
          </a:bodyPr>
          <a:lstStyle/>
          <a:p>
            <a:pPr algn="ctr"/>
            <a:r>
              <a:rPr lang="fa-IR" sz="2400" dirty="0" smtClean="0">
                <a:cs typeface="B Titr" panose="00000700000000000000" pitchFamily="2" charset="-78"/>
              </a:rPr>
              <a:t>امیر حسین نوبیل</a:t>
            </a:r>
            <a:endParaRPr lang="en-US" sz="2400" dirty="0">
              <a:cs typeface="B Titr" panose="00000700000000000000" pitchFamily="2" charset="-78"/>
            </a:endParaRPr>
          </a:p>
        </p:txBody>
      </p:sp>
    </p:spTree>
    <p:extLst>
      <p:ext uri="{BB962C8B-B14F-4D97-AF65-F5344CB8AC3E}">
        <p14:creationId xmlns:p14="http://schemas.microsoft.com/office/powerpoint/2010/main" val="1029182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67921" y="514363"/>
            <a:ext cx="6652155" cy="433387"/>
          </a:xfrm>
          <a:solidFill>
            <a:schemeClr val="bg1"/>
          </a:solidFill>
        </p:spPr>
        <p:txBody>
          <a:bodyPr>
            <a:normAutofit fontScale="90000"/>
          </a:bodyPr>
          <a:lstStyle/>
          <a:p>
            <a:r>
              <a:rPr lang="fa-IR" sz="2800" dirty="0" smtClean="0">
                <a:cs typeface="B Titr" panose="00000700000000000000" pitchFamily="2" charset="-78"/>
              </a:rPr>
              <a:t>گامهای روش مجارستانی</a:t>
            </a:r>
            <a:endParaRPr lang="en-US" sz="2800" dirty="0">
              <a:cs typeface="B Titr" panose="00000700000000000000" pitchFamily="2" charset="-78"/>
            </a:endParaRPr>
          </a:p>
        </p:txBody>
      </p:sp>
      <p:sp>
        <p:nvSpPr>
          <p:cNvPr id="5" name="Rectangle 4"/>
          <p:cNvSpPr/>
          <p:nvPr/>
        </p:nvSpPr>
        <p:spPr>
          <a:xfrm>
            <a:off x="1567921" y="1432540"/>
            <a:ext cx="6645306" cy="2276334"/>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just" rtl="1">
              <a:lnSpc>
                <a:spcPct val="150000"/>
              </a:lnSpc>
            </a:pPr>
            <a:r>
              <a:rPr lang="fa-IR" sz="2400" dirty="0" smtClean="0">
                <a:solidFill>
                  <a:schemeClr val="tx1"/>
                </a:solidFill>
                <a:cs typeface="B Zar" panose="00000400000000000000" pitchFamily="2" charset="-78"/>
              </a:rPr>
              <a:t>4. اگر تعداد خطها با تعداد سطرها (ستونها) برابر بود می توانیم جواب بهینه را بدست بیاوریم. در غیر اینصورت، کمترین مقدار عددی که پوشش نیافته را از سایر اعداد پوشش نیافته کم می کنیم و به اعداد دوبار پوشش یافته ها اضافه می کنیم و سایر اعداد را همانطور می نویسیم</a:t>
            </a:r>
            <a:endParaRPr lang="fa-IR" sz="2400" dirty="0">
              <a:solidFill>
                <a:schemeClr val="tx1"/>
              </a:solidFill>
              <a:cs typeface="B Zar" panose="00000400000000000000" pitchFamily="2" charset="-78"/>
            </a:endParaRPr>
          </a:p>
        </p:txBody>
      </p:sp>
      <p:sp>
        <p:nvSpPr>
          <p:cNvPr id="7" name="Rectangle 6"/>
          <p:cNvSpPr/>
          <p:nvPr/>
        </p:nvSpPr>
        <p:spPr>
          <a:xfrm>
            <a:off x="1567921" y="4086705"/>
            <a:ext cx="6645306" cy="1878260"/>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just" rtl="1">
              <a:lnSpc>
                <a:spcPct val="150000"/>
              </a:lnSpc>
            </a:pPr>
            <a:r>
              <a:rPr lang="fa-IR" sz="2400" dirty="0" smtClean="0">
                <a:solidFill>
                  <a:schemeClr val="tx1"/>
                </a:solidFill>
                <a:cs typeface="B Zar" panose="00000400000000000000" pitchFamily="2" charset="-78"/>
              </a:rPr>
              <a:t>5. دوباره صفرها را با خطوط افقی یا عمودی پوشش می دهیم، اگر تعداد خطوط پوششی برابر تعداد سطرها بود جواب را استخراج می کنیم.  در غیر اینصورا مجددا به گام 4 می رویم</a:t>
            </a:r>
            <a:endParaRPr lang="fa-IR" sz="2400" dirty="0">
              <a:solidFill>
                <a:schemeClr val="tx1"/>
              </a:solidFill>
              <a:cs typeface="B Zar" panose="00000400000000000000" pitchFamily="2" charset="-78"/>
            </a:endParaRPr>
          </a:p>
        </p:txBody>
      </p:sp>
    </p:spTree>
    <p:extLst>
      <p:ext uri="{BB962C8B-B14F-4D97-AF65-F5344CB8AC3E}">
        <p14:creationId xmlns:p14="http://schemas.microsoft.com/office/powerpoint/2010/main" val="329881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گامهای روش مجارستانی</a:t>
            </a:r>
            <a:endParaRPr lang="en-US" sz="2800" dirty="0">
              <a:cs typeface="B Titr" panose="00000700000000000000" pitchFamily="2" charset="-78"/>
            </a:endParaRPr>
          </a:p>
        </p:txBody>
      </p:sp>
      <p:sp>
        <p:nvSpPr>
          <p:cNvPr id="3" name="Rectangle 2"/>
          <p:cNvSpPr/>
          <p:nvPr/>
        </p:nvSpPr>
        <p:spPr>
          <a:xfrm>
            <a:off x="1574770" y="2346553"/>
            <a:ext cx="6645306" cy="1816597"/>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just" rtl="1">
              <a:lnSpc>
                <a:spcPct val="150000"/>
              </a:lnSpc>
            </a:pPr>
            <a:r>
              <a:rPr lang="fa-IR" sz="2400" dirty="0" smtClean="0">
                <a:solidFill>
                  <a:schemeClr val="tx1"/>
                </a:solidFill>
                <a:cs typeface="B Zar" panose="00000400000000000000" pitchFamily="2" charset="-78"/>
              </a:rPr>
              <a:t>صفرها در جدول نهایی نشان دهنده جواب هستند. بنابراین باید صفرها را بگونه ای انتخاب نمود که در هر سطر و در هر ستون فقط یک صفر لحاظ شده باشد. </a:t>
            </a:r>
            <a:endParaRPr lang="fa-IR" sz="2400" dirty="0">
              <a:solidFill>
                <a:schemeClr val="tx1"/>
              </a:solidFill>
              <a:cs typeface="B Zar" panose="00000400000000000000" pitchFamily="2" charset="-78"/>
            </a:endParaRPr>
          </a:p>
        </p:txBody>
      </p:sp>
      <p:sp>
        <p:nvSpPr>
          <p:cNvPr id="4" name="Rectangle 3"/>
          <p:cNvSpPr/>
          <p:nvPr/>
        </p:nvSpPr>
        <p:spPr>
          <a:xfrm>
            <a:off x="1574770" y="1270650"/>
            <a:ext cx="6645306" cy="757740"/>
          </a:xfrm>
          <a:prstGeom prst="rect">
            <a:avLst/>
          </a:prstGeom>
          <a:solidFill>
            <a:srgbClr val="92D050"/>
          </a:solid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just" rtl="1">
              <a:lnSpc>
                <a:spcPct val="150000"/>
              </a:lnSpc>
            </a:pPr>
            <a:r>
              <a:rPr lang="fa-IR" sz="2400" dirty="0" smtClean="0">
                <a:solidFill>
                  <a:schemeClr val="tx1"/>
                </a:solidFill>
                <a:cs typeface="B Zar" panose="00000400000000000000" pitchFamily="2" charset="-78"/>
              </a:rPr>
              <a:t>روش استخراج جواب بهینه:</a:t>
            </a:r>
            <a:endParaRPr lang="fa-IR" sz="2400" dirty="0">
              <a:solidFill>
                <a:schemeClr val="tx1"/>
              </a:solidFill>
              <a:cs typeface="B Zar" panose="00000400000000000000" pitchFamily="2" charset="-78"/>
            </a:endParaRPr>
          </a:p>
        </p:txBody>
      </p:sp>
      <p:sp>
        <p:nvSpPr>
          <p:cNvPr id="5" name="Rectangle 4"/>
          <p:cNvSpPr/>
          <p:nvPr/>
        </p:nvSpPr>
        <p:spPr>
          <a:xfrm>
            <a:off x="1574770" y="4402406"/>
            <a:ext cx="6645306" cy="1816597"/>
          </a:xfrm>
          <a:prstGeom prst="rect">
            <a:avLst/>
          </a:prstGeom>
          <a:solidFill>
            <a:srgbClr val="FFFF00"/>
          </a:solid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just" rtl="1">
              <a:lnSpc>
                <a:spcPct val="150000"/>
              </a:lnSpc>
            </a:pPr>
            <a:r>
              <a:rPr lang="fa-IR" sz="2400" dirty="0" smtClean="0">
                <a:solidFill>
                  <a:schemeClr val="tx1"/>
                </a:solidFill>
                <a:cs typeface="B Zar" panose="00000400000000000000" pitchFamily="2" charset="-78"/>
              </a:rPr>
              <a:t>نکته:</a:t>
            </a:r>
          </a:p>
          <a:p>
            <a:pPr algn="just" rtl="1">
              <a:lnSpc>
                <a:spcPct val="150000"/>
              </a:lnSpc>
            </a:pPr>
            <a:r>
              <a:rPr lang="fa-IR" sz="2400" dirty="0" smtClean="0">
                <a:solidFill>
                  <a:schemeClr val="tx1"/>
                </a:solidFill>
                <a:cs typeface="B Zar" panose="00000400000000000000" pitchFamily="2" charset="-78"/>
              </a:rPr>
              <a:t>بهتر است همیشه اول صفرهایی انتخاب شوند که در سطر یا ستون خود تنها صفر هستند.</a:t>
            </a:r>
            <a:endParaRPr lang="fa-IR" sz="2400" dirty="0">
              <a:solidFill>
                <a:schemeClr val="tx1"/>
              </a:solidFill>
              <a:cs typeface="B Zar" panose="00000400000000000000" pitchFamily="2" charset="-78"/>
            </a:endParaRPr>
          </a:p>
        </p:txBody>
      </p:sp>
    </p:spTree>
    <p:extLst>
      <p:ext uri="{BB962C8B-B14F-4D97-AF65-F5344CB8AC3E}">
        <p14:creationId xmlns:p14="http://schemas.microsoft.com/office/powerpoint/2010/main" val="34163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67921" y="514363"/>
            <a:ext cx="6652155" cy="433387"/>
          </a:xfrm>
          <a:solidFill>
            <a:schemeClr val="bg1"/>
          </a:solidFill>
        </p:spPr>
        <p:txBody>
          <a:bodyPr>
            <a:normAutofit fontScale="90000"/>
          </a:bodyPr>
          <a:lstStyle/>
          <a:p>
            <a:r>
              <a:rPr lang="fa-IR" sz="2800" dirty="0">
                <a:cs typeface="B Titr" panose="00000700000000000000" pitchFamily="2" charset="-78"/>
              </a:rPr>
              <a:t>مثالی از </a:t>
            </a:r>
            <a:r>
              <a:rPr lang="fa-IR" sz="2800" dirty="0" smtClean="0">
                <a:cs typeface="B Titr" panose="00000700000000000000" pitchFamily="2" charset="-78"/>
              </a:rPr>
              <a:t>روش مجارستانی</a:t>
            </a:r>
            <a:endParaRPr lang="en-US" sz="2800" dirty="0">
              <a:cs typeface="B Titr" panose="000007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1755713555"/>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15</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16</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15</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27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18</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17</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16</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11</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19</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9" name="Rectangle 8"/>
          <p:cNvSpPr/>
          <p:nvPr/>
        </p:nvSpPr>
        <p:spPr>
          <a:xfrm>
            <a:off x="2167637" y="1397748"/>
            <a:ext cx="5365477"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1. در هر سطر کمترین مقدار را از کلیه اعداد همان سطر کم می کنیم</a:t>
            </a:r>
            <a:endParaRPr lang="fa-IR" sz="2000" dirty="0">
              <a:solidFill>
                <a:schemeClr val="tx1"/>
              </a:solidFill>
              <a:cs typeface="B Zar" panose="00000400000000000000" pitchFamily="2" charset="-78"/>
            </a:endParaRPr>
          </a:p>
        </p:txBody>
      </p:sp>
      <p:sp>
        <p:nvSpPr>
          <p:cNvPr id="2" name="Oval 1"/>
          <p:cNvSpPr/>
          <p:nvPr/>
        </p:nvSpPr>
        <p:spPr>
          <a:xfrm>
            <a:off x="4530226" y="3165587"/>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467293" y="3184154"/>
            <a:ext cx="529146" cy="394538"/>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246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896834287"/>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16</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15</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27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18</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17</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16</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11</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19</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4" name="Rectangle 3"/>
          <p:cNvSpPr/>
          <p:nvPr/>
        </p:nvSpPr>
        <p:spPr>
          <a:xfrm>
            <a:off x="2167637" y="1397748"/>
            <a:ext cx="5365477"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1. در هر سطر کمترین مقدار را از کلیه اعداد همان سطر کم می کنیم</a:t>
            </a:r>
            <a:endParaRPr lang="fa-IR" sz="2000" dirty="0">
              <a:solidFill>
                <a:schemeClr val="tx1"/>
              </a:solidFill>
              <a:cs typeface="B Zar" panose="00000400000000000000" pitchFamily="2" charset="-78"/>
            </a:endParaRPr>
          </a:p>
        </p:txBody>
      </p:sp>
      <p:sp>
        <p:nvSpPr>
          <p:cNvPr id="5" name="Oval 4"/>
          <p:cNvSpPr/>
          <p:nvPr/>
        </p:nvSpPr>
        <p:spPr>
          <a:xfrm>
            <a:off x="4530226" y="3165587"/>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634932" y="3184152"/>
            <a:ext cx="529146" cy="394538"/>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415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1311595112"/>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16</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15</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27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18</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17</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16</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11</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19</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4" name="Rectangle 3"/>
          <p:cNvSpPr/>
          <p:nvPr/>
        </p:nvSpPr>
        <p:spPr>
          <a:xfrm>
            <a:off x="2167637" y="1397748"/>
            <a:ext cx="5365477"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1. در هر سطر کمترین مقدار را از کلیه اعداد همان سطر کم می کنیم</a:t>
            </a:r>
            <a:endParaRPr lang="fa-IR" sz="2000" dirty="0">
              <a:solidFill>
                <a:schemeClr val="tx1"/>
              </a:solidFill>
              <a:cs typeface="B Zar" panose="00000400000000000000" pitchFamily="2" charset="-78"/>
            </a:endParaRPr>
          </a:p>
        </p:txBody>
      </p:sp>
      <p:sp>
        <p:nvSpPr>
          <p:cNvPr id="5" name="Oval 4"/>
          <p:cNvSpPr/>
          <p:nvPr/>
        </p:nvSpPr>
        <p:spPr>
          <a:xfrm>
            <a:off x="4530226" y="3165587"/>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665373" y="3181832"/>
            <a:ext cx="529146" cy="394538"/>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696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1940175978"/>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6</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16</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15</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27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18</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17</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16</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11</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19</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4" name="Rectangle 3"/>
          <p:cNvSpPr/>
          <p:nvPr/>
        </p:nvSpPr>
        <p:spPr>
          <a:xfrm>
            <a:off x="2167637" y="1397748"/>
            <a:ext cx="5365477"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1. در هر سطر کمترین مقدار را از کلیه اعداد همان سطر کم می کنیم</a:t>
            </a:r>
            <a:endParaRPr lang="fa-IR" sz="2000" dirty="0">
              <a:solidFill>
                <a:schemeClr val="tx1"/>
              </a:solidFill>
              <a:cs typeface="B Zar" panose="00000400000000000000" pitchFamily="2" charset="-78"/>
            </a:endParaRPr>
          </a:p>
        </p:txBody>
      </p:sp>
      <p:sp>
        <p:nvSpPr>
          <p:cNvPr id="5" name="Oval 4"/>
          <p:cNvSpPr/>
          <p:nvPr/>
        </p:nvSpPr>
        <p:spPr>
          <a:xfrm>
            <a:off x="4530226" y="3165587"/>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30226" y="3181832"/>
            <a:ext cx="529146" cy="394538"/>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769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735210903"/>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6</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16</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15</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27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18</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17</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16</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11</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19</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4" name="Rectangle 3"/>
          <p:cNvSpPr/>
          <p:nvPr/>
        </p:nvSpPr>
        <p:spPr>
          <a:xfrm>
            <a:off x="2167637" y="1397748"/>
            <a:ext cx="5365477"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1. در هر سطر کمترین مقدار را از کلیه اعداد همان سطر کم می کنیم</a:t>
            </a:r>
            <a:endParaRPr lang="fa-IR" sz="2000" dirty="0">
              <a:solidFill>
                <a:schemeClr val="tx1"/>
              </a:solidFill>
              <a:cs typeface="B Zar" panose="00000400000000000000" pitchFamily="2" charset="-78"/>
            </a:endParaRPr>
          </a:p>
        </p:txBody>
      </p:sp>
      <p:sp>
        <p:nvSpPr>
          <p:cNvPr id="5" name="Oval 4"/>
          <p:cNvSpPr/>
          <p:nvPr/>
        </p:nvSpPr>
        <p:spPr>
          <a:xfrm>
            <a:off x="5648858" y="3713298"/>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60740" y="3679645"/>
            <a:ext cx="4003401" cy="494333"/>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553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151278771"/>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6</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2</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27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18</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17</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16</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11</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19</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4" name="Rectangle 3"/>
          <p:cNvSpPr/>
          <p:nvPr/>
        </p:nvSpPr>
        <p:spPr>
          <a:xfrm>
            <a:off x="2167637" y="1397748"/>
            <a:ext cx="5365477"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1. در هر سطر کمترین مقدار را از کلیه اعداد همان سطر کم می کنیم</a:t>
            </a:r>
            <a:endParaRPr lang="fa-IR" sz="2000" dirty="0">
              <a:solidFill>
                <a:schemeClr val="tx1"/>
              </a:solidFill>
              <a:cs typeface="B Zar" panose="00000400000000000000" pitchFamily="2" charset="-78"/>
            </a:endParaRPr>
          </a:p>
        </p:txBody>
      </p:sp>
      <p:sp>
        <p:nvSpPr>
          <p:cNvPr id="5" name="Oval 4"/>
          <p:cNvSpPr/>
          <p:nvPr/>
        </p:nvSpPr>
        <p:spPr>
          <a:xfrm>
            <a:off x="6618958" y="4247083"/>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60740" y="4213432"/>
            <a:ext cx="4003401" cy="494333"/>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195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2433903866"/>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6</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2</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16</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11</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19</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4" name="Rectangle 3"/>
          <p:cNvSpPr/>
          <p:nvPr/>
        </p:nvSpPr>
        <p:spPr>
          <a:xfrm>
            <a:off x="2167637" y="1397748"/>
            <a:ext cx="5365477"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1. در هر سطر کمترین مقدار را از کلیه اعداد همان سطر کم می کنیم</a:t>
            </a:r>
            <a:endParaRPr lang="fa-IR" sz="2000" dirty="0">
              <a:solidFill>
                <a:schemeClr val="tx1"/>
              </a:solidFill>
              <a:cs typeface="B Zar" panose="00000400000000000000" pitchFamily="2" charset="-78"/>
            </a:endParaRPr>
          </a:p>
        </p:txBody>
      </p:sp>
      <p:sp>
        <p:nvSpPr>
          <p:cNvPr id="5" name="Oval 4"/>
          <p:cNvSpPr/>
          <p:nvPr/>
        </p:nvSpPr>
        <p:spPr>
          <a:xfrm>
            <a:off x="5630292" y="4802920"/>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46815" y="4769269"/>
            <a:ext cx="4003401" cy="494333"/>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501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1215415198"/>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6</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2</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4</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8</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4" name="Rectangle 3"/>
          <p:cNvSpPr/>
          <p:nvPr/>
        </p:nvSpPr>
        <p:spPr>
          <a:xfrm>
            <a:off x="2134673" y="1524202"/>
            <a:ext cx="5518649"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2. در هر ستون کمترین مقدار را از کلیه اعداد همان ستون کم می کنیم</a:t>
            </a:r>
            <a:endParaRPr lang="fa-IR" sz="2000" dirty="0">
              <a:solidFill>
                <a:schemeClr val="tx1"/>
              </a:solidFill>
              <a:cs typeface="B Zar" panose="00000400000000000000" pitchFamily="2" charset="-78"/>
            </a:endParaRPr>
          </a:p>
        </p:txBody>
      </p:sp>
      <p:sp>
        <p:nvSpPr>
          <p:cNvPr id="7" name="Oval 6"/>
          <p:cNvSpPr/>
          <p:nvPr/>
        </p:nvSpPr>
        <p:spPr>
          <a:xfrm>
            <a:off x="3434804" y="3155144"/>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246816" y="3100605"/>
            <a:ext cx="944572" cy="216299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394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567921" y="1094718"/>
            <a:ext cx="6652155" cy="3152368"/>
          </a:xfrm>
        </p:spPr>
        <p:txBody>
          <a:bodyPr>
            <a:normAutofit/>
          </a:bodyPr>
          <a:lstStyle/>
          <a:p>
            <a:pPr marL="0" indent="0" algn="just" rtl="1">
              <a:lnSpc>
                <a:spcPct val="125000"/>
              </a:lnSpc>
              <a:spcBef>
                <a:spcPts val="0"/>
              </a:spcBef>
              <a:spcAft>
                <a:spcPts val="0"/>
              </a:spcAft>
              <a:buNone/>
            </a:pPr>
            <a:r>
              <a:rPr lang="fa-IR" sz="2600" dirty="0" smtClean="0">
                <a:cs typeface="B Zar" panose="00000400000000000000" pitchFamily="2" charset="-78"/>
              </a:rPr>
              <a:t>سه نوع کار و سه ماشین تولیدی </a:t>
            </a:r>
            <a:r>
              <a:rPr lang="fa-IR" sz="2800" dirty="0" smtClean="0">
                <a:cs typeface="B Zar" panose="00000400000000000000" pitchFamily="2" charset="-78"/>
              </a:rPr>
              <a:t>(</a:t>
            </a:r>
            <a:r>
              <a:rPr lang="en-US" sz="2000" dirty="0">
                <a:latin typeface="Times New Roman" panose="02020603050405020304" pitchFamily="18" charset="0"/>
                <a:cs typeface="Times New Roman" panose="02020603050405020304" pitchFamily="18" charset="0"/>
              </a:rPr>
              <a:t>A, B ,C</a:t>
            </a:r>
            <a:r>
              <a:rPr lang="fa-IR" sz="2800" dirty="0" smtClean="0">
                <a:cs typeface="B Zar" panose="00000400000000000000" pitchFamily="2" charset="-78"/>
              </a:rPr>
              <a:t>)</a:t>
            </a:r>
            <a:r>
              <a:rPr lang="fa-IR" sz="2600" dirty="0" smtClean="0">
                <a:cs typeface="B Zar" panose="00000400000000000000" pitchFamily="2" charset="-78"/>
              </a:rPr>
              <a:t> وجود دارند. در این مسئله همگی ماشین ها قادر به انجام تمامی کارها هستند فقط هر ماشین باید یک کار را انجام دهد و هر کار نیز باید به یک ماشین تخصیص یابد. هزینه تخصیص کارها به ماشین ها در جدول زیر آمده است.</a:t>
            </a:r>
          </a:p>
          <a:p>
            <a:pPr marL="0" indent="0" algn="just" rtl="1">
              <a:buNone/>
            </a:pPr>
            <a:endParaRPr lang="en-US" sz="2600" dirty="0">
              <a:cs typeface="B Zar" panose="00000400000000000000" pitchFamily="2" charset="-78"/>
            </a:endParaRPr>
          </a:p>
        </p:txBody>
      </p:sp>
      <p:sp>
        <p:nvSpPr>
          <p:cNvPr id="5" name="Title 1"/>
          <p:cNvSpPr>
            <a:spLocks noGrp="1"/>
          </p:cNvSpPr>
          <p:nvPr>
            <p:ph type="title"/>
          </p:nvPr>
        </p:nvSpPr>
        <p:spPr>
          <a:xfrm>
            <a:off x="1567921" y="514363"/>
            <a:ext cx="6652155" cy="433387"/>
          </a:xfrm>
          <a:solidFill>
            <a:schemeClr val="bg1"/>
          </a:solidFill>
        </p:spPr>
        <p:txBody>
          <a:bodyPr>
            <a:normAutofit fontScale="90000"/>
          </a:bodyPr>
          <a:lstStyle/>
          <a:p>
            <a:r>
              <a:rPr lang="fa-IR" sz="2800" dirty="0" smtClean="0">
                <a:cs typeface="B Titr" panose="00000700000000000000" pitchFamily="2" charset="-78"/>
              </a:rPr>
              <a:t>تعریف مسئله</a:t>
            </a:r>
            <a:endParaRPr lang="en-US" sz="2800" dirty="0">
              <a:cs typeface="B Titr" panose="00000700000000000000"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2087464863"/>
              </p:ext>
            </p:extLst>
          </p:nvPr>
        </p:nvGraphicFramePr>
        <p:xfrm>
          <a:off x="2468407" y="3874881"/>
          <a:ext cx="3657600" cy="2042160"/>
        </p:xfrm>
        <a:graphic>
          <a:graphicData uri="http://schemas.openxmlformats.org/drawingml/2006/table">
            <a:tbl>
              <a:tblPr firstRow="1" bandRow="1"/>
              <a:tblGrid>
                <a:gridCol w="914400">
                  <a:extLst>
                    <a:ext uri="{9D8B030D-6E8A-4147-A177-3AD203B41FA5}">
                      <a16:colId xmlns:a16="http://schemas.microsoft.com/office/drawing/2014/main" val="1030949539"/>
                    </a:ext>
                  </a:extLst>
                </a:gridCol>
                <a:gridCol w="914400">
                  <a:extLst>
                    <a:ext uri="{9D8B030D-6E8A-4147-A177-3AD203B41FA5}">
                      <a16:colId xmlns:a16="http://schemas.microsoft.com/office/drawing/2014/main" val="1168320407"/>
                    </a:ext>
                  </a:extLst>
                </a:gridCol>
                <a:gridCol w="914400">
                  <a:extLst>
                    <a:ext uri="{9D8B030D-6E8A-4147-A177-3AD203B41FA5}">
                      <a16:colId xmlns:a16="http://schemas.microsoft.com/office/drawing/2014/main" val="1278499852"/>
                    </a:ext>
                  </a:extLst>
                </a:gridCol>
                <a:gridCol w="914400">
                  <a:extLst>
                    <a:ext uri="{9D8B030D-6E8A-4147-A177-3AD203B41FA5}">
                      <a16:colId xmlns:a16="http://schemas.microsoft.com/office/drawing/2014/main" val="3339871959"/>
                    </a:ext>
                  </a:extLst>
                </a:gridCol>
              </a:tblGrid>
              <a:tr h="0">
                <a:tc>
                  <a:txBody>
                    <a:bodyPr/>
                    <a:lstStyle/>
                    <a:p>
                      <a:endParaRPr lang="en-US" sz="18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1" dirty="0" smtClean="0">
                          <a:latin typeface="Times New Roman" panose="02020603050405020304" pitchFamily="18" charset="0"/>
                          <a:cs typeface="Times New Roman" panose="02020603050405020304" pitchFamily="18" charset="0"/>
                        </a:rPr>
                        <a:t>A</a:t>
                      </a:r>
                      <a:endParaRPr lang="en-US" sz="2000" b="1" dirty="0">
                        <a:latin typeface="Times New Roman" panose="02020603050405020304" pitchFamily="18" charset="0"/>
                        <a:cs typeface="Times New Roman" panose="02020603050405020304" pitchFamily="18" charset="0"/>
                      </a:endParaRPr>
                    </a:p>
                  </a:txBody>
                  <a:tcPr anchor="ctr">
                    <a:solidFill>
                      <a:schemeClr val="accent1">
                        <a:lumMod val="40000"/>
                        <a:lumOff val="60000"/>
                      </a:schemeClr>
                    </a:solidFill>
                  </a:tcPr>
                </a:tc>
                <a:tc>
                  <a:txBody>
                    <a:bodyPr/>
                    <a:lstStyle/>
                    <a:p>
                      <a:pPr algn="ctr"/>
                      <a:r>
                        <a:rPr lang="en-US" sz="2000" b="1" dirty="0" smtClean="0">
                          <a:latin typeface="Times New Roman" panose="02020603050405020304" pitchFamily="18" charset="0"/>
                          <a:cs typeface="Times New Roman" panose="02020603050405020304" pitchFamily="18" charset="0"/>
                        </a:rPr>
                        <a:t>B</a:t>
                      </a:r>
                      <a:endParaRPr lang="en-US" sz="2000" b="1" dirty="0">
                        <a:latin typeface="Times New Roman" panose="02020603050405020304" pitchFamily="18" charset="0"/>
                        <a:cs typeface="Times New Roman" panose="02020603050405020304" pitchFamily="18" charset="0"/>
                      </a:endParaRPr>
                    </a:p>
                  </a:txBody>
                  <a:tcPr anchor="ctr">
                    <a:solidFill>
                      <a:schemeClr val="accent1">
                        <a:lumMod val="40000"/>
                        <a:lumOff val="60000"/>
                      </a:schemeClr>
                    </a:solidFill>
                  </a:tcPr>
                </a:tc>
                <a:tc>
                  <a:txBody>
                    <a:bodyPr/>
                    <a:lstStyle/>
                    <a:p>
                      <a:pPr algn="ctr"/>
                      <a:r>
                        <a:rPr lang="en-US" sz="2000" b="1" dirty="0" smtClean="0">
                          <a:latin typeface="Times New Roman" panose="02020603050405020304" pitchFamily="18" charset="0"/>
                          <a:cs typeface="Times New Roman" panose="02020603050405020304" pitchFamily="18" charset="0"/>
                        </a:rPr>
                        <a:t>C</a:t>
                      </a:r>
                      <a:endParaRPr lang="en-US" sz="2000" b="1" dirty="0">
                        <a:latin typeface="Times New Roman" panose="02020603050405020304" pitchFamily="18" charset="0"/>
                        <a:cs typeface="Times New Roman" panose="02020603050405020304" pitchFamily="18" charset="0"/>
                      </a:endParaRPr>
                    </a:p>
                  </a:txBody>
                  <a:tcPr anchor="ctr">
                    <a:solidFill>
                      <a:schemeClr val="accent1">
                        <a:lumMod val="40000"/>
                        <a:lumOff val="60000"/>
                      </a:schemeClr>
                    </a:solidFill>
                  </a:tcPr>
                </a:tc>
                <a:extLst>
                  <a:ext uri="{0D108BD9-81ED-4DB2-BD59-A6C34878D82A}">
                    <a16:rowId xmlns:a16="http://schemas.microsoft.com/office/drawing/2014/main" val="1220083633"/>
                  </a:ext>
                </a:extLst>
              </a:tr>
              <a:tr h="548640">
                <a:tc>
                  <a:txBody>
                    <a:bodyPr/>
                    <a:lstStyle/>
                    <a:p>
                      <a:r>
                        <a:rPr lang="en-US" sz="2000" b="1" dirty="0" smtClean="0">
                          <a:latin typeface="Times New Roman" panose="02020603050405020304" pitchFamily="18" charset="0"/>
                          <a:cs typeface="Times New Roman" panose="02020603050405020304" pitchFamily="18" charset="0"/>
                        </a:rPr>
                        <a:t>1</a:t>
                      </a:r>
                      <a:endParaRPr lang="en-US" sz="2000" b="1" dirty="0">
                        <a:latin typeface="Times New Roman" panose="02020603050405020304" pitchFamily="18" charset="0"/>
                        <a:cs typeface="Times New Roman" panose="02020603050405020304" pitchFamily="18" charset="0"/>
                      </a:endParaRPr>
                    </a:p>
                  </a:txBody>
                  <a:tcPr anchor="ctr">
                    <a:solidFill>
                      <a:schemeClr val="accent2">
                        <a:lumMod val="40000"/>
                        <a:lumOff val="60000"/>
                      </a:schemeClr>
                    </a:solidFill>
                  </a:tcPr>
                </a:tc>
                <a:tc>
                  <a:txBody>
                    <a:bodyPr/>
                    <a:lstStyle/>
                    <a:p>
                      <a:pPr algn="ctr"/>
                      <a:r>
                        <a:rPr lang="en-US" sz="2000" dirty="0" smtClean="0">
                          <a:latin typeface="Times New Roman" panose="02020603050405020304" pitchFamily="18" charset="0"/>
                          <a:cs typeface="Times New Roman" panose="02020603050405020304" pitchFamily="18" charset="0"/>
                        </a:rPr>
                        <a:t>15</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12</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24</a:t>
                      </a:r>
                      <a:endParaRPr lang="en-US" sz="20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1" dirty="0" smtClean="0">
                          <a:latin typeface="Times New Roman" panose="02020603050405020304" pitchFamily="18" charset="0"/>
                          <a:cs typeface="Times New Roman" panose="02020603050405020304" pitchFamily="18" charset="0"/>
                        </a:rPr>
                        <a:t>2</a:t>
                      </a:r>
                      <a:endParaRPr lang="en-US" sz="2000" b="1" dirty="0">
                        <a:latin typeface="Times New Roman" panose="02020603050405020304" pitchFamily="18" charset="0"/>
                        <a:cs typeface="Times New Roman" panose="02020603050405020304" pitchFamily="18" charset="0"/>
                      </a:endParaRPr>
                    </a:p>
                  </a:txBody>
                  <a:tcPr anchor="ctr">
                    <a:solidFill>
                      <a:schemeClr val="accent2">
                        <a:lumMod val="40000"/>
                        <a:lumOff val="60000"/>
                      </a:schemeClr>
                    </a:solidFill>
                  </a:tcPr>
                </a:tc>
                <a:tc>
                  <a:txBody>
                    <a:bodyPr/>
                    <a:lstStyle/>
                    <a:p>
                      <a:pPr algn="ctr"/>
                      <a:r>
                        <a:rPr lang="en-US" sz="2000" dirty="0" smtClean="0">
                          <a:latin typeface="Times New Roman" panose="02020603050405020304" pitchFamily="18" charset="0"/>
                          <a:cs typeface="Times New Roman" panose="02020603050405020304" pitchFamily="18" charset="0"/>
                        </a:rPr>
                        <a:t>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8</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15</a:t>
                      </a:r>
                      <a:endParaRPr lang="en-US" sz="20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1" dirty="0" smtClean="0">
                          <a:latin typeface="Times New Roman" panose="02020603050405020304" pitchFamily="18" charset="0"/>
                          <a:cs typeface="Times New Roman" panose="02020603050405020304" pitchFamily="18" charset="0"/>
                        </a:rPr>
                        <a:t>3</a:t>
                      </a:r>
                      <a:endParaRPr lang="en-US" sz="2000" b="1" dirty="0">
                        <a:latin typeface="Times New Roman" panose="02020603050405020304" pitchFamily="18" charset="0"/>
                        <a:cs typeface="Times New Roman" panose="02020603050405020304" pitchFamily="18" charset="0"/>
                      </a:endParaRPr>
                    </a:p>
                  </a:txBody>
                  <a:tcPr anchor="ctr">
                    <a:solidFill>
                      <a:schemeClr val="accent2">
                        <a:lumMod val="40000"/>
                        <a:lumOff val="60000"/>
                      </a:schemeClr>
                    </a:solidFill>
                  </a:tcPr>
                </a:tc>
                <a:tc>
                  <a:txBody>
                    <a:bodyPr/>
                    <a:lstStyle/>
                    <a:p>
                      <a:pPr algn="ctr"/>
                      <a:r>
                        <a:rPr lang="en-US" sz="2000" dirty="0" smtClean="0">
                          <a:latin typeface="Times New Roman" panose="02020603050405020304" pitchFamily="18" charset="0"/>
                          <a:cs typeface="Times New Roman" panose="02020603050405020304" pitchFamily="18" charset="0"/>
                        </a:rPr>
                        <a:t>27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18</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21</a:t>
                      </a:r>
                      <a:endParaRPr lang="en-US" sz="20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bl>
          </a:graphicData>
        </a:graphic>
      </p:graphicFrame>
      <p:cxnSp>
        <p:nvCxnSpPr>
          <p:cNvPr id="11" name="Straight Arrow Connector 10"/>
          <p:cNvCxnSpPr>
            <a:endCxn id="13" idx="2"/>
          </p:cNvCxnSpPr>
          <p:nvPr/>
        </p:nvCxnSpPr>
        <p:spPr>
          <a:xfrm flipV="1">
            <a:off x="5848447" y="4090877"/>
            <a:ext cx="1138779" cy="346516"/>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3" name="Rectangle 12"/>
              <p:cNvSpPr/>
              <p:nvPr/>
            </p:nvSpPr>
            <p:spPr>
              <a:xfrm>
                <a:off x="6411465" y="3762103"/>
                <a:ext cx="1151521" cy="328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𝐶</m:t>
                          </m:r>
                        </m:e>
                        <m:sub>
                          <m:r>
                            <a:rPr lang="en-US" b="0" i="1" smtClean="0">
                              <a:solidFill>
                                <a:schemeClr val="tx1"/>
                              </a:solidFill>
                              <a:latin typeface="Cambria Math" panose="02040503050406030204" pitchFamily="18" charset="0"/>
                            </a:rPr>
                            <m:t>𝑖𝑗</m:t>
                          </m:r>
                        </m:sub>
                      </m:sSub>
                      <m:r>
                        <a:rPr lang="en-US" b="0" i="1" smtClean="0">
                          <a:solidFill>
                            <a:schemeClr val="tx1"/>
                          </a:solidFill>
                          <a:latin typeface="Cambria Math" panose="02040503050406030204" pitchFamily="18" charset="0"/>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panose="02040503050406030204" pitchFamily="18" charset="0"/>
                            </a:rPr>
                            <m:t>𝐶</m:t>
                          </m:r>
                        </m:e>
                        <m:sub>
                          <m:r>
                            <a:rPr lang="en-US" b="0" i="1" smtClean="0">
                              <a:solidFill>
                                <a:schemeClr val="tx1"/>
                              </a:solidFill>
                              <a:latin typeface="Cambria Math" panose="02040503050406030204" pitchFamily="18" charset="0"/>
                            </a:rPr>
                            <m:t>1</m:t>
                          </m:r>
                          <m:r>
                            <a:rPr lang="en-US" b="0" i="1" smtClean="0">
                              <a:solidFill>
                                <a:schemeClr val="tx1"/>
                              </a:solidFill>
                              <a:latin typeface="Cambria Math" panose="02040503050406030204" pitchFamily="18" charset="0"/>
                            </a:rPr>
                            <m:t>𝑐</m:t>
                          </m:r>
                        </m:sub>
                      </m:sSub>
                    </m:oMath>
                  </m:oMathPara>
                </a14:m>
                <a:endParaRPr lang="en-US" dirty="0">
                  <a:solidFill>
                    <a:schemeClr val="tx1"/>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6411465" y="3762103"/>
                <a:ext cx="1151521" cy="328774"/>
              </a:xfrm>
              <a:prstGeom prst="rect">
                <a:avLst/>
              </a:prstGeom>
              <a:blipFill>
                <a:blip r:embed="rId2"/>
                <a:stretch>
                  <a:fillRect b="-20370"/>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23105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208814453"/>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6</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dirty="0" smtClean="0">
                          <a:latin typeface="Times New Roman" panose="02020603050405020304" pitchFamily="18" charset="0"/>
                          <a:cs typeface="Times New Roman" panose="02020603050405020304" pitchFamily="18" charset="0"/>
                        </a:rPr>
                        <a:t>9</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fa-IR" sz="2000" b="0" dirty="0" smtClean="0">
                          <a:latin typeface="Times New Roman" panose="02020603050405020304" pitchFamily="18" charset="0"/>
                          <a:cs typeface="Times New Roman" panose="02020603050405020304" pitchFamily="18" charset="0"/>
                        </a:rPr>
                        <a:t>4</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4</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8</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4" name="Rectangle 3"/>
          <p:cNvSpPr/>
          <p:nvPr/>
        </p:nvSpPr>
        <p:spPr>
          <a:xfrm>
            <a:off x="2134673" y="1524202"/>
            <a:ext cx="5518649"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2. در هر ستون کمترین مقدار را از کلیه اعداد همان ستون کم می کنیم</a:t>
            </a:r>
            <a:endParaRPr lang="fa-IR" sz="2000" dirty="0">
              <a:solidFill>
                <a:schemeClr val="tx1"/>
              </a:solidFill>
              <a:cs typeface="B Zar" panose="00000400000000000000" pitchFamily="2" charset="-78"/>
            </a:endParaRPr>
          </a:p>
        </p:txBody>
      </p:sp>
      <p:sp>
        <p:nvSpPr>
          <p:cNvPr id="5" name="Oval 4"/>
          <p:cNvSpPr/>
          <p:nvPr/>
        </p:nvSpPr>
        <p:spPr>
          <a:xfrm>
            <a:off x="4540670" y="3173711"/>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351523" y="3100605"/>
            <a:ext cx="944572" cy="216299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954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822454468"/>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6</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dirty="0" smtClean="0">
                          <a:latin typeface="Times New Roman" panose="02020603050405020304" pitchFamily="18" charset="0"/>
                          <a:cs typeface="Times New Roman" panose="02020603050405020304" pitchFamily="18" charset="0"/>
                        </a:rPr>
                        <a:t>9</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fa-IR" sz="2000" b="0" dirty="0" smtClean="0">
                          <a:latin typeface="Times New Roman" panose="02020603050405020304" pitchFamily="18" charset="0"/>
                          <a:cs typeface="Times New Roman" panose="02020603050405020304" pitchFamily="18" charset="0"/>
                        </a:rPr>
                        <a:t>4</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4</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8</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4" name="Rectangle 3"/>
          <p:cNvSpPr/>
          <p:nvPr/>
        </p:nvSpPr>
        <p:spPr>
          <a:xfrm>
            <a:off x="2134673" y="1524202"/>
            <a:ext cx="5518649"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2. در هر ستون کمترین مقدار را از کلیه اعداد همان ستون کم می کنیم</a:t>
            </a:r>
            <a:endParaRPr lang="fa-IR" sz="2000" dirty="0">
              <a:solidFill>
                <a:schemeClr val="tx1"/>
              </a:solidFill>
              <a:cs typeface="B Zar" panose="00000400000000000000" pitchFamily="2" charset="-78"/>
            </a:endParaRPr>
          </a:p>
        </p:txBody>
      </p:sp>
      <p:sp>
        <p:nvSpPr>
          <p:cNvPr id="5" name="Oval 4"/>
          <p:cNvSpPr/>
          <p:nvPr/>
        </p:nvSpPr>
        <p:spPr>
          <a:xfrm>
            <a:off x="5626810" y="3688931"/>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37663" y="3100605"/>
            <a:ext cx="944572" cy="216299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734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419588019"/>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6</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dirty="0" smtClean="0">
                          <a:latin typeface="Times New Roman" panose="02020603050405020304" pitchFamily="18" charset="0"/>
                          <a:cs typeface="Times New Roman" panose="02020603050405020304" pitchFamily="18" charset="0"/>
                        </a:rPr>
                        <a:t>9</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fa-IR" sz="2000" b="0" dirty="0" smtClean="0">
                          <a:latin typeface="Times New Roman" panose="02020603050405020304" pitchFamily="18" charset="0"/>
                          <a:cs typeface="Times New Roman" panose="02020603050405020304" pitchFamily="18" charset="0"/>
                        </a:rPr>
                        <a:t>4</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4</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8</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4" name="Rectangle 3"/>
          <p:cNvSpPr/>
          <p:nvPr/>
        </p:nvSpPr>
        <p:spPr>
          <a:xfrm>
            <a:off x="2134673" y="1524202"/>
            <a:ext cx="5518649"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2. در هر ستون کمترین مقدار را از کلیه اعداد همان ستون کم می کنیم</a:t>
            </a:r>
            <a:endParaRPr lang="fa-IR" sz="2000" dirty="0">
              <a:solidFill>
                <a:schemeClr val="tx1"/>
              </a:solidFill>
              <a:cs typeface="B Zar" panose="00000400000000000000" pitchFamily="2" charset="-78"/>
            </a:endParaRPr>
          </a:p>
        </p:txBody>
      </p:sp>
      <p:sp>
        <p:nvSpPr>
          <p:cNvPr id="5" name="Oval 4"/>
          <p:cNvSpPr/>
          <p:nvPr/>
        </p:nvSpPr>
        <p:spPr>
          <a:xfrm>
            <a:off x="6610822" y="4250568"/>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421675" y="3100605"/>
            <a:ext cx="944572" cy="216299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316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1536004632"/>
              </p:ext>
            </p:extLst>
          </p:nvPr>
        </p:nvGraphicFramePr>
        <p:xfrm>
          <a:off x="2432211" y="2695910"/>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6</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9</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4</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4</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4</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8</a:t>
                      </a:r>
                      <a:endParaRPr lang="en-US" sz="26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4" name="Rectangle 3"/>
          <p:cNvSpPr/>
          <p:nvPr/>
        </p:nvSpPr>
        <p:spPr>
          <a:xfrm>
            <a:off x="2134673" y="1524202"/>
            <a:ext cx="5518649"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3. صفرها را با کمترین خط افقی یا عمودی پوشش می دهیم</a:t>
            </a:r>
            <a:endParaRPr lang="fa-IR" sz="2000" dirty="0">
              <a:solidFill>
                <a:schemeClr val="tx1"/>
              </a:solidFill>
              <a:cs typeface="B Zar" panose="00000400000000000000" pitchFamily="2" charset="-78"/>
            </a:endParaRPr>
          </a:p>
        </p:txBody>
      </p:sp>
      <p:cxnSp>
        <p:nvCxnSpPr>
          <p:cNvPr id="8" name="Straight Connector 7"/>
          <p:cNvCxnSpPr/>
          <p:nvPr/>
        </p:nvCxnSpPr>
        <p:spPr>
          <a:xfrm flipH="1">
            <a:off x="5899505" y="3077397"/>
            <a:ext cx="18566" cy="2186205"/>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25155" y="3369046"/>
            <a:ext cx="4038987" cy="1469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309478" y="4469884"/>
            <a:ext cx="4056769" cy="386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172280" y="5637353"/>
            <a:ext cx="5741673" cy="5987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a-IR" sz="2800" dirty="0">
                <a:cs typeface="B Kourosh" panose="00000400000000000000" pitchFamily="2" charset="-78"/>
              </a:rPr>
              <a:t>3 عدد </a:t>
            </a:r>
            <a:r>
              <a:rPr lang="fa-IR" sz="2800" dirty="0" smtClean="0">
                <a:cs typeface="B Kourosh" panose="00000400000000000000" pitchFamily="2" charset="-78"/>
              </a:rPr>
              <a:t>خطوط پوششی که کمتر از تعداد سطر یا ستون است</a:t>
            </a:r>
            <a:endParaRPr lang="en-US" sz="2800" dirty="0">
              <a:cs typeface="B Kourosh" panose="00000400000000000000" pitchFamily="2" charset="-78"/>
            </a:endParaRPr>
          </a:p>
        </p:txBody>
      </p:sp>
    </p:spTree>
    <p:extLst>
      <p:ext uri="{BB962C8B-B14F-4D97-AF65-F5344CB8AC3E}">
        <p14:creationId xmlns:p14="http://schemas.microsoft.com/office/powerpoint/2010/main" val="185241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ppt_x"/>
                                          </p:val>
                                        </p:tav>
                                        <p:tav tm="100000">
                                          <p:val>
                                            <p:strVal val="#ppt_x"/>
                                          </p:val>
                                        </p:tav>
                                      </p:tavLst>
                                    </p:anim>
                                    <p:anim calcmode="lin" valueType="num">
                                      <p:cBhvr additive="base">
                                        <p:cTn id="2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099699772"/>
              </p:ext>
            </p:extLst>
          </p:nvPr>
        </p:nvGraphicFramePr>
        <p:xfrm>
          <a:off x="2344020" y="2733044"/>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6</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9</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4</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4</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4</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8</a:t>
                      </a:r>
                      <a:endParaRPr lang="en-US" sz="26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cxnSp>
        <p:nvCxnSpPr>
          <p:cNvPr id="5" name="Straight Connector 4"/>
          <p:cNvCxnSpPr/>
          <p:nvPr/>
        </p:nvCxnSpPr>
        <p:spPr>
          <a:xfrm flipH="1">
            <a:off x="5811314" y="3114531"/>
            <a:ext cx="18566" cy="2186205"/>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136964" y="3406180"/>
            <a:ext cx="4038987" cy="1469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221287" y="4507018"/>
            <a:ext cx="4056769" cy="386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574770" y="1349277"/>
            <a:ext cx="6645306" cy="883034"/>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just" rtl="1"/>
            <a:r>
              <a:rPr lang="fa-IR" sz="2000" dirty="0" smtClean="0">
                <a:solidFill>
                  <a:schemeClr val="tx1"/>
                </a:solidFill>
                <a:cs typeface="B Zar" panose="00000400000000000000" pitchFamily="2" charset="-78"/>
              </a:rPr>
              <a:t>4. کمترین مقدار عددی که پوشش نیافته را از سایر اعداد پوشش نیافته کم می کنیم و به اعداد دوبار پوشش یافته ها اضافه می کنیم و سایر اعداد را همانطور می نویسیم</a:t>
            </a:r>
            <a:endParaRPr lang="fa-IR" sz="2000" dirty="0">
              <a:solidFill>
                <a:schemeClr val="tx1"/>
              </a:solidFill>
              <a:cs typeface="B Zar" panose="00000400000000000000" pitchFamily="2" charset="-78"/>
            </a:endParaRPr>
          </a:p>
        </p:txBody>
      </p:sp>
      <p:sp>
        <p:nvSpPr>
          <p:cNvPr id="10" name="Oval 9"/>
          <p:cNvSpPr/>
          <p:nvPr/>
        </p:nvSpPr>
        <p:spPr>
          <a:xfrm>
            <a:off x="6540846" y="3724323"/>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540846" y="4814331"/>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442433" y="4829997"/>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342720" y="4832513"/>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442433" y="3729740"/>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334609" y="3750433"/>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407750" y="3804108"/>
            <a:ext cx="421592" cy="299190"/>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28175" y="3207363"/>
            <a:ext cx="566278" cy="427029"/>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528175" y="4293503"/>
            <a:ext cx="566278" cy="427029"/>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672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down)">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22217103"/>
              </p:ext>
            </p:extLst>
          </p:nvPr>
        </p:nvGraphicFramePr>
        <p:xfrm>
          <a:off x="2344020" y="2733044"/>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11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6</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2</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9</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5</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7</a:t>
                      </a:r>
                      <a:endParaRPr lang="en-US" sz="26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cxnSp>
        <p:nvCxnSpPr>
          <p:cNvPr id="3" name="Straight Connector 2"/>
          <p:cNvCxnSpPr/>
          <p:nvPr/>
        </p:nvCxnSpPr>
        <p:spPr>
          <a:xfrm>
            <a:off x="3201034" y="3393027"/>
            <a:ext cx="3951709" cy="464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201034" y="3999098"/>
            <a:ext cx="4056769" cy="386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sp>
        <p:nvSpPr>
          <p:cNvPr id="8" name="Rectangle 7"/>
          <p:cNvSpPr/>
          <p:nvPr/>
        </p:nvSpPr>
        <p:spPr>
          <a:xfrm>
            <a:off x="2134673" y="1524202"/>
            <a:ext cx="5518649" cy="528525"/>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5. مجددا صفرها را با کمترین خط افقی یا عمودی پوشش می دهیم</a:t>
            </a:r>
            <a:endParaRPr lang="fa-IR" sz="2000" dirty="0">
              <a:solidFill>
                <a:schemeClr val="tx1"/>
              </a:solidFill>
              <a:cs typeface="B Zar" panose="00000400000000000000" pitchFamily="2" charset="-78"/>
            </a:endParaRPr>
          </a:p>
        </p:txBody>
      </p:sp>
      <p:cxnSp>
        <p:nvCxnSpPr>
          <p:cNvPr id="12" name="Straight Connector 11"/>
          <p:cNvCxnSpPr/>
          <p:nvPr/>
        </p:nvCxnSpPr>
        <p:spPr>
          <a:xfrm>
            <a:off x="3201034" y="5024123"/>
            <a:ext cx="4056769" cy="386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01033" y="4511610"/>
            <a:ext cx="4056769" cy="3868"/>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344020" y="5661334"/>
            <a:ext cx="4943330" cy="5987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a-IR" sz="2800" dirty="0" smtClean="0">
                <a:cs typeface="B Kourosh" panose="00000400000000000000" pitchFamily="2" charset="-78"/>
              </a:rPr>
              <a:t>تعداد خطوط پوششی برابر تعداد سطر یا ستون</a:t>
            </a:r>
            <a:endParaRPr lang="en-US" sz="2800" dirty="0">
              <a:cs typeface="B Kourosh" panose="00000400000000000000" pitchFamily="2" charset="-78"/>
            </a:endParaRPr>
          </a:p>
        </p:txBody>
      </p:sp>
    </p:spTree>
    <p:extLst>
      <p:ext uri="{BB962C8B-B14F-4D97-AF65-F5344CB8AC3E}">
        <p14:creationId xmlns:p14="http://schemas.microsoft.com/office/powerpoint/2010/main" val="237531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77421200"/>
              </p:ext>
            </p:extLst>
          </p:nvPr>
        </p:nvGraphicFramePr>
        <p:xfrm>
          <a:off x="2627159" y="2304263"/>
          <a:ext cx="4534867" cy="2567692"/>
        </p:xfrm>
        <a:graphic>
          <a:graphicData uri="http://schemas.openxmlformats.org/drawingml/2006/table">
            <a:tbl>
              <a:tblPr firstRow="1" bandRow="1"/>
              <a:tblGrid>
                <a:gridCol w="635903">
                  <a:extLst>
                    <a:ext uri="{9D8B030D-6E8A-4147-A177-3AD203B41FA5}">
                      <a16:colId xmlns:a16="http://schemas.microsoft.com/office/drawing/2014/main" val="1030949539"/>
                    </a:ext>
                  </a:extLst>
                </a:gridCol>
                <a:gridCol w="943166">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962685">
                  <a:extLst>
                    <a:ext uri="{9D8B030D-6E8A-4147-A177-3AD203B41FA5}">
                      <a16:colId xmlns:a16="http://schemas.microsoft.com/office/drawing/2014/main" val="3339871959"/>
                    </a:ext>
                  </a:extLst>
                </a:gridCol>
                <a:gridCol w="895833">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11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6</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2</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9</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5</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7</a:t>
                      </a:r>
                      <a:endParaRPr lang="en-US" sz="26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3"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sp>
        <p:nvSpPr>
          <p:cNvPr id="4" name="Rectangle 3"/>
          <p:cNvSpPr/>
          <p:nvPr/>
        </p:nvSpPr>
        <p:spPr>
          <a:xfrm>
            <a:off x="3862869" y="1361744"/>
            <a:ext cx="1896335" cy="528525"/>
          </a:xfrm>
          <a:prstGeom prst="rect">
            <a:avLst/>
          </a:prstGeom>
          <a:solidFill>
            <a:srgbClr val="92D050"/>
          </a:solid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استخراج جواب بهینه</a:t>
            </a:r>
            <a:endParaRPr lang="fa-IR" sz="2000" dirty="0">
              <a:solidFill>
                <a:schemeClr val="tx1"/>
              </a:solidFill>
              <a:cs typeface="B Zar" panose="00000400000000000000" pitchFamily="2" charset="-78"/>
            </a:endParaRPr>
          </a:p>
        </p:txBody>
      </p:sp>
      <p:sp>
        <p:nvSpPr>
          <p:cNvPr id="5" name="Rectangle 4"/>
          <p:cNvSpPr/>
          <p:nvPr/>
        </p:nvSpPr>
        <p:spPr>
          <a:xfrm>
            <a:off x="6314918" y="2708958"/>
            <a:ext cx="786768" cy="216299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425163" y="3877496"/>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24828" y="5272983"/>
            <a:ext cx="1624568" cy="52852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تنها صفر در ستون</a:t>
            </a:r>
            <a:endParaRPr lang="fa-IR" sz="2000" dirty="0">
              <a:solidFill>
                <a:schemeClr val="tx1"/>
              </a:solidFill>
              <a:cs typeface="B Zar" panose="00000400000000000000" pitchFamily="2" charset="-78"/>
            </a:endParaRPr>
          </a:p>
        </p:txBody>
      </p:sp>
      <p:sp>
        <p:nvSpPr>
          <p:cNvPr id="8" name="Rectangle 7"/>
          <p:cNvSpPr/>
          <p:nvPr/>
        </p:nvSpPr>
        <p:spPr>
          <a:xfrm>
            <a:off x="2571460" y="5285949"/>
            <a:ext cx="2603176" cy="52852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سطر و ستون آن حذف می شود</a:t>
            </a:r>
            <a:endParaRPr lang="fa-IR" sz="2000" dirty="0">
              <a:solidFill>
                <a:schemeClr val="tx1"/>
              </a:solidFill>
              <a:cs typeface="B Zar" panose="00000400000000000000" pitchFamily="2" charset="-78"/>
            </a:endParaRPr>
          </a:p>
        </p:txBody>
      </p:sp>
      <p:cxnSp>
        <p:nvCxnSpPr>
          <p:cNvPr id="10" name="Straight Arrow Connector 9"/>
          <p:cNvCxnSpPr>
            <a:stCxn id="7" idx="1"/>
            <a:endCxn id="8" idx="3"/>
          </p:cNvCxnSpPr>
          <p:nvPr/>
        </p:nvCxnSpPr>
        <p:spPr>
          <a:xfrm flipH="1">
            <a:off x="5174636" y="5537246"/>
            <a:ext cx="850192" cy="1296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4802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86550391"/>
              </p:ext>
            </p:extLst>
          </p:nvPr>
        </p:nvGraphicFramePr>
        <p:xfrm>
          <a:off x="2627159" y="2304263"/>
          <a:ext cx="4534867" cy="2567692"/>
        </p:xfrm>
        <a:graphic>
          <a:graphicData uri="http://schemas.openxmlformats.org/drawingml/2006/table">
            <a:tbl>
              <a:tblPr firstRow="1" bandRow="1"/>
              <a:tblGrid>
                <a:gridCol w="635903">
                  <a:extLst>
                    <a:ext uri="{9D8B030D-6E8A-4147-A177-3AD203B41FA5}">
                      <a16:colId xmlns:a16="http://schemas.microsoft.com/office/drawing/2014/main" val="1030949539"/>
                    </a:ext>
                  </a:extLst>
                </a:gridCol>
                <a:gridCol w="943166">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962685">
                  <a:extLst>
                    <a:ext uri="{9D8B030D-6E8A-4147-A177-3AD203B41FA5}">
                      <a16:colId xmlns:a16="http://schemas.microsoft.com/office/drawing/2014/main" val="3339871959"/>
                    </a:ext>
                  </a:extLst>
                </a:gridCol>
                <a:gridCol w="895833">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11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6</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2</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9</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5</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7</a:t>
                      </a:r>
                      <a:endParaRPr lang="en-US" sz="26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3"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sp>
        <p:nvSpPr>
          <p:cNvPr id="4" name="Rectangle 3"/>
          <p:cNvSpPr/>
          <p:nvPr/>
        </p:nvSpPr>
        <p:spPr>
          <a:xfrm>
            <a:off x="3862869" y="1361744"/>
            <a:ext cx="1896335" cy="528525"/>
          </a:xfrm>
          <a:prstGeom prst="rect">
            <a:avLst/>
          </a:prstGeom>
          <a:solidFill>
            <a:srgbClr val="92D050"/>
          </a:solid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استخراج جواب بهینه</a:t>
            </a:r>
            <a:endParaRPr lang="fa-IR" sz="2000" dirty="0">
              <a:solidFill>
                <a:schemeClr val="tx1"/>
              </a:solidFill>
              <a:cs typeface="B Zar" panose="00000400000000000000" pitchFamily="2" charset="-78"/>
            </a:endParaRPr>
          </a:p>
        </p:txBody>
      </p:sp>
      <p:sp>
        <p:nvSpPr>
          <p:cNvPr id="5" name="Rectangle 4"/>
          <p:cNvSpPr/>
          <p:nvPr/>
        </p:nvSpPr>
        <p:spPr>
          <a:xfrm>
            <a:off x="3376964" y="4359674"/>
            <a:ext cx="2868144" cy="51228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76065" y="4402299"/>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24828" y="5272983"/>
            <a:ext cx="1624568" cy="52852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تنها صفر در سطر</a:t>
            </a:r>
            <a:endParaRPr lang="fa-IR" sz="2000" dirty="0">
              <a:solidFill>
                <a:schemeClr val="tx1"/>
              </a:solidFill>
              <a:cs typeface="B Zar" panose="00000400000000000000" pitchFamily="2" charset="-78"/>
            </a:endParaRPr>
          </a:p>
        </p:txBody>
      </p:sp>
      <p:sp>
        <p:nvSpPr>
          <p:cNvPr id="8" name="Rectangle 7"/>
          <p:cNvSpPr/>
          <p:nvPr/>
        </p:nvSpPr>
        <p:spPr>
          <a:xfrm>
            <a:off x="2571460" y="5285949"/>
            <a:ext cx="2603176" cy="528525"/>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سطر و ستون آن حذف می شود</a:t>
            </a:r>
            <a:endParaRPr lang="fa-IR" sz="2000" dirty="0">
              <a:solidFill>
                <a:schemeClr val="tx1"/>
              </a:solidFill>
              <a:cs typeface="B Zar" panose="00000400000000000000" pitchFamily="2" charset="-78"/>
            </a:endParaRPr>
          </a:p>
        </p:txBody>
      </p:sp>
      <p:cxnSp>
        <p:nvCxnSpPr>
          <p:cNvPr id="9" name="Straight Arrow Connector 8"/>
          <p:cNvCxnSpPr>
            <a:stCxn id="7" idx="1"/>
            <a:endCxn id="8" idx="3"/>
          </p:cNvCxnSpPr>
          <p:nvPr/>
        </p:nvCxnSpPr>
        <p:spPr>
          <a:xfrm flipH="1">
            <a:off x="5174636" y="5537246"/>
            <a:ext cx="850192" cy="1296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3261375" y="4079988"/>
            <a:ext cx="3951709" cy="4642"/>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6734997" y="2742427"/>
            <a:ext cx="6823" cy="2129528"/>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425163" y="3877496"/>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054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11580675"/>
              </p:ext>
            </p:extLst>
          </p:nvPr>
        </p:nvGraphicFramePr>
        <p:xfrm>
          <a:off x="2627159" y="2304263"/>
          <a:ext cx="4534867" cy="2567692"/>
        </p:xfrm>
        <a:graphic>
          <a:graphicData uri="http://schemas.openxmlformats.org/drawingml/2006/table">
            <a:tbl>
              <a:tblPr firstRow="1" bandRow="1"/>
              <a:tblGrid>
                <a:gridCol w="635903">
                  <a:extLst>
                    <a:ext uri="{9D8B030D-6E8A-4147-A177-3AD203B41FA5}">
                      <a16:colId xmlns:a16="http://schemas.microsoft.com/office/drawing/2014/main" val="1030949539"/>
                    </a:ext>
                  </a:extLst>
                </a:gridCol>
                <a:gridCol w="943166">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962685">
                  <a:extLst>
                    <a:ext uri="{9D8B030D-6E8A-4147-A177-3AD203B41FA5}">
                      <a16:colId xmlns:a16="http://schemas.microsoft.com/office/drawing/2014/main" val="3339871959"/>
                    </a:ext>
                  </a:extLst>
                </a:gridCol>
                <a:gridCol w="895833">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11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6</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2</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9</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5</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7</a:t>
                      </a:r>
                      <a:endParaRPr lang="en-US" sz="26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3"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sp>
        <p:nvSpPr>
          <p:cNvPr id="4" name="Rectangle 3"/>
          <p:cNvSpPr/>
          <p:nvPr/>
        </p:nvSpPr>
        <p:spPr>
          <a:xfrm>
            <a:off x="3862869" y="1361744"/>
            <a:ext cx="1896335" cy="528525"/>
          </a:xfrm>
          <a:prstGeom prst="rect">
            <a:avLst/>
          </a:prstGeom>
          <a:solidFill>
            <a:srgbClr val="92D050"/>
          </a:solid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استخراج جواب بهینه</a:t>
            </a:r>
            <a:endParaRPr lang="fa-IR" sz="2000" dirty="0">
              <a:solidFill>
                <a:schemeClr val="tx1"/>
              </a:solidFill>
              <a:cs typeface="B Zar" panose="00000400000000000000" pitchFamily="2" charset="-78"/>
            </a:endParaRPr>
          </a:p>
        </p:txBody>
      </p:sp>
      <p:sp>
        <p:nvSpPr>
          <p:cNvPr id="5" name="Rectangle 4"/>
          <p:cNvSpPr/>
          <p:nvPr/>
        </p:nvSpPr>
        <p:spPr>
          <a:xfrm>
            <a:off x="3325906" y="2723475"/>
            <a:ext cx="1909846" cy="106921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261375" y="4079988"/>
            <a:ext cx="3951709" cy="4642"/>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6693223" y="2723475"/>
            <a:ext cx="23207" cy="2148480"/>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61375" y="4580015"/>
            <a:ext cx="3951709" cy="4642"/>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5759204" y="2795522"/>
            <a:ext cx="20748" cy="2081075"/>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425163" y="3877496"/>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486439" y="4381211"/>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679633" y="5251402"/>
            <a:ext cx="6442574" cy="90966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r" rtl="1">
              <a:lnSpc>
                <a:spcPct val="150000"/>
              </a:lnSpc>
            </a:pPr>
            <a:r>
              <a:rPr lang="fa-IR" sz="2000" dirty="0" smtClean="0">
                <a:solidFill>
                  <a:schemeClr val="tx1"/>
                </a:solidFill>
                <a:effectLst>
                  <a:outerShdw blurRad="38100" dist="38100" dir="2700000" algn="tl">
                    <a:srgbClr val="000000">
                      <a:alpha val="43137"/>
                    </a:srgbClr>
                  </a:outerShdw>
                </a:effectLst>
                <a:cs typeface="B Zar" panose="00000400000000000000" pitchFamily="2" charset="-78"/>
              </a:rPr>
              <a:t>در این مرحله فرقی ندارد کدام صفر انتخاب شود فقط باید طوری انتخاب شود که در هر سطر و هر ستون، دور یک صفر خط کشیده شود</a:t>
            </a:r>
            <a:endParaRPr lang="fa-IR" sz="2000" dirty="0">
              <a:solidFill>
                <a:schemeClr val="tx1"/>
              </a:solidFill>
              <a:effectLst>
                <a:outerShdw blurRad="38100" dist="38100" dir="2700000" algn="tl">
                  <a:srgbClr val="000000">
                    <a:alpha val="43137"/>
                  </a:srgbClr>
                </a:outerShdw>
              </a:effectLst>
              <a:cs typeface="B Zar" panose="00000400000000000000" pitchFamily="2" charset="-78"/>
            </a:endParaRPr>
          </a:p>
        </p:txBody>
      </p:sp>
      <p:sp>
        <p:nvSpPr>
          <p:cNvPr id="19" name="Oval 18"/>
          <p:cNvSpPr/>
          <p:nvPr/>
        </p:nvSpPr>
        <p:spPr>
          <a:xfrm>
            <a:off x="4453152" y="3319586"/>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745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500" fill="hold"/>
                                        <p:tgtEl>
                                          <p:spTgt spid="19"/>
                                        </p:tgtEl>
                                        <p:attrNameLst>
                                          <p:attrName>ppt_x</p:attrName>
                                        </p:attrNameLst>
                                      </p:cBhvr>
                                      <p:tavLst>
                                        <p:tav tm="0">
                                          <p:val>
                                            <p:strVal val="#ppt_x"/>
                                          </p:val>
                                        </p:tav>
                                        <p:tav tm="100000">
                                          <p:val>
                                            <p:strVal val="#ppt_x"/>
                                          </p:val>
                                        </p:tav>
                                      </p:tavLst>
                                    </p:anim>
                                    <p:anim calcmode="lin" valueType="num">
                                      <p:cBhvr additive="base">
                                        <p:cTn id="25" dur="500" fill="hold"/>
                                        <p:tgtEl>
                                          <p:spTgt spid="19"/>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93590184"/>
              </p:ext>
            </p:extLst>
          </p:nvPr>
        </p:nvGraphicFramePr>
        <p:xfrm>
          <a:off x="2627159" y="2304263"/>
          <a:ext cx="4534867" cy="2567692"/>
        </p:xfrm>
        <a:graphic>
          <a:graphicData uri="http://schemas.openxmlformats.org/drawingml/2006/table">
            <a:tbl>
              <a:tblPr firstRow="1" bandRow="1"/>
              <a:tblGrid>
                <a:gridCol w="635903">
                  <a:extLst>
                    <a:ext uri="{9D8B030D-6E8A-4147-A177-3AD203B41FA5}">
                      <a16:colId xmlns:a16="http://schemas.microsoft.com/office/drawing/2014/main" val="1030949539"/>
                    </a:ext>
                  </a:extLst>
                </a:gridCol>
                <a:gridCol w="943166">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962685">
                  <a:extLst>
                    <a:ext uri="{9D8B030D-6E8A-4147-A177-3AD203B41FA5}">
                      <a16:colId xmlns:a16="http://schemas.microsoft.com/office/drawing/2014/main" val="3339871959"/>
                    </a:ext>
                  </a:extLst>
                </a:gridCol>
                <a:gridCol w="895833">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11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6</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2</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9</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5</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7</a:t>
                      </a:r>
                      <a:endParaRPr lang="en-US" sz="26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3"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sp>
        <p:nvSpPr>
          <p:cNvPr id="4" name="Rectangle 3"/>
          <p:cNvSpPr/>
          <p:nvPr/>
        </p:nvSpPr>
        <p:spPr>
          <a:xfrm>
            <a:off x="3862869" y="1361744"/>
            <a:ext cx="1896335" cy="528525"/>
          </a:xfrm>
          <a:prstGeom prst="rect">
            <a:avLst/>
          </a:prstGeom>
          <a:solidFill>
            <a:srgbClr val="92D050"/>
          </a:solid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استخراج جواب بهینه</a:t>
            </a:r>
            <a:endParaRPr lang="fa-IR" sz="2000" dirty="0">
              <a:solidFill>
                <a:schemeClr val="tx1"/>
              </a:solidFill>
              <a:cs typeface="B Zar" panose="00000400000000000000" pitchFamily="2" charset="-78"/>
            </a:endParaRPr>
          </a:p>
        </p:txBody>
      </p:sp>
      <p:cxnSp>
        <p:nvCxnSpPr>
          <p:cNvPr id="6" name="Straight Connector 5"/>
          <p:cNvCxnSpPr/>
          <p:nvPr/>
        </p:nvCxnSpPr>
        <p:spPr>
          <a:xfrm>
            <a:off x="3261375" y="4079988"/>
            <a:ext cx="3951709" cy="4642"/>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6702507" y="2696784"/>
            <a:ext cx="13923" cy="2175171"/>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61375" y="4580015"/>
            <a:ext cx="3951709" cy="4642"/>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759204" y="2790880"/>
            <a:ext cx="20748" cy="2081075"/>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425163" y="3877496"/>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486439" y="4381211"/>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53167" y="3311578"/>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245130" y="3541803"/>
            <a:ext cx="3951709" cy="4642"/>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4720532" y="2758298"/>
            <a:ext cx="15774" cy="2113657"/>
          </a:xfrm>
          <a:prstGeom prst="line">
            <a:avLst/>
          </a:prstGeom>
          <a:ln w="5715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443048" y="2761188"/>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891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67921" y="514363"/>
            <a:ext cx="6652155" cy="433387"/>
          </a:xfrm>
          <a:solidFill>
            <a:schemeClr val="bg1"/>
          </a:solidFill>
        </p:spPr>
        <p:txBody>
          <a:bodyPr>
            <a:normAutofit fontScale="90000"/>
          </a:bodyPr>
          <a:lstStyle/>
          <a:p>
            <a:r>
              <a:rPr lang="fa-IR" sz="2800" dirty="0" smtClean="0">
                <a:cs typeface="B Titr" panose="00000700000000000000" pitchFamily="2" charset="-78"/>
              </a:rPr>
              <a:t>نکات اولیه</a:t>
            </a:r>
            <a:endParaRPr lang="en-US" sz="2800" dirty="0">
              <a:cs typeface="B Titr" panose="00000700000000000000" pitchFamily="2" charset="-78"/>
            </a:endParaRPr>
          </a:p>
        </p:txBody>
      </p:sp>
      <p:sp>
        <p:nvSpPr>
          <p:cNvPr id="5" name="Rectangle 4"/>
          <p:cNvSpPr/>
          <p:nvPr/>
        </p:nvSpPr>
        <p:spPr>
          <a:xfrm>
            <a:off x="1567921" y="1254786"/>
            <a:ext cx="6652155" cy="597222"/>
          </a:xfrm>
          <a:prstGeom prst="rect">
            <a:avLst/>
          </a:prstGeom>
          <a:noFill/>
          <a:ln>
            <a:noFill/>
          </a:ln>
        </p:spPr>
        <p:style>
          <a:lnRef idx="3">
            <a:schemeClr val="lt1"/>
          </a:lnRef>
          <a:fillRef idx="1">
            <a:schemeClr val="accent1"/>
          </a:fillRef>
          <a:effectRef idx="1">
            <a:schemeClr val="accent1"/>
          </a:effectRef>
          <a:fontRef idx="minor">
            <a:schemeClr val="lt1"/>
          </a:fontRef>
        </p:style>
        <p:txBody>
          <a:bodyPr rtlCol="0" anchor="ctr"/>
          <a:lstStyle/>
          <a:p>
            <a:pPr algn="just" rtl="1"/>
            <a:r>
              <a:rPr lang="fa-IR" sz="2000" dirty="0" smtClean="0">
                <a:solidFill>
                  <a:schemeClr val="tx1"/>
                </a:solidFill>
                <a:cs typeface="B Esfehan" panose="00000700000000000000" pitchFamily="2" charset="-78"/>
              </a:rPr>
              <a:t>اولین مرحله در حل مسائل تخصیص، آماده سازی مسئله است که شامل </a:t>
            </a:r>
            <a:r>
              <a:rPr lang="fa-IR" sz="2000" dirty="0">
                <a:solidFill>
                  <a:schemeClr val="tx1"/>
                </a:solidFill>
                <a:cs typeface="B Esfehan" panose="00000700000000000000" pitchFamily="2" charset="-78"/>
              </a:rPr>
              <a:t>3</a:t>
            </a:r>
            <a:r>
              <a:rPr lang="fa-IR" sz="2000" dirty="0" smtClean="0">
                <a:solidFill>
                  <a:schemeClr val="tx1"/>
                </a:solidFill>
                <a:cs typeface="B Esfehan" panose="00000700000000000000" pitchFamily="2" charset="-78"/>
              </a:rPr>
              <a:t> نکته می باشد. </a:t>
            </a:r>
          </a:p>
        </p:txBody>
      </p:sp>
      <p:sp>
        <p:nvSpPr>
          <p:cNvPr id="6" name="Rectangle 5"/>
          <p:cNvSpPr/>
          <p:nvPr/>
        </p:nvSpPr>
        <p:spPr>
          <a:xfrm>
            <a:off x="7385406" y="2073974"/>
            <a:ext cx="827821" cy="44095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just" rtl="1"/>
            <a:r>
              <a:rPr lang="fa-IR" dirty="0" smtClean="0">
                <a:cs typeface="B Homa" panose="00000400000000000000" pitchFamily="2" charset="-78"/>
              </a:rPr>
              <a:t>نکته 1:</a:t>
            </a:r>
            <a:endParaRPr lang="en-US" dirty="0">
              <a:cs typeface="B Homa" panose="00000400000000000000" pitchFamily="2" charset="-78"/>
            </a:endParaRPr>
          </a:p>
        </p:txBody>
      </p:sp>
      <p:sp>
        <p:nvSpPr>
          <p:cNvPr id="7" name="Rectangle 6"/>
          <p:cNvSpPr/>
          <p:nvPr/>
        </p:nvSpPr>
        <p:spPr>
          <a:xfrm>
            <a:off x="4561727" y="2660633"/>
            <a:ext cx="3651500" cy="508945"/>
          </a:xfrm>
          <a:prstGeom prst="rect">
            <a:avLst/>
          </a:prstGeom>
          <a:noFill/>
          <a:ln>
            <a:noFill/>
          </a:ln>
        </p:spPr>
        <p:style>
          <a:lnRef idx="3">
            <a:schemeClr val="lt1"/>
          </a:lnRef>
          <a:fillRef idx="1">
            <a:schemeClr val="accent1"/>
          </a:fillRef>
          <a:effectRef idx="1">
            <a:schemeClr val="accent1"/>
          </a:effectRef>
          <a:fontRef idx="minor">
            <a:schemeClr val="lt1"/>
          </a:fontRef>
        </p:style>
        <p:txBody>
          <a:bodyPr rtlCol="0" anchor="ctr"/>
          <a:lstStyle/>
          <a:p>
            <a:pPr algn="just" rtl="1"/>
            <a:r>
              <a:rPr lang="fa-IR" sz="2000" dirty="0" smtClean="0">
                <a:solidFill>
                  <a:schemeClr val="tx1"/>
                </a:solidFill>
                <a:cs typeface="B Zar" panose="00000400000000000000" pitchFamily="2" charset="-78"/>
              </a:rPr>
              <a:t>تعداد سطرها و ستونها باید برابر باشند</a:t>
            </a:r>
          </a:p>
        </p:txBody>
      </p:sp>
      <p:sp>
        <p:nvSpPr>
          <p:cNvPr id="8" name="Rectangle 7"/>
          <p:cNvSpPr/>
          <p:nvPr/>
        </p:nvSpPr>
        <p:spPr>
          <a:xfrm>
            <a:off x="1567921" y="3247214"/>
            <a:ext cx="6645306" cy="62614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rtlCol="0" anchor="ctr"/>
          <a:lstStyle/>
          <a:p>
            <a:pPr algn="just" rtl="1"/>
            <a:r>
              <a:rPr lang="fa-IR" sz="2000" b="1" dirty="0" smtClean="0">
                <a:solidFill>
                  <a:schemeClr val="tx1"/>
                </a:solidFill>
                <a:cs typeface="B Zar" panose="00000400000000000000" pitchFamily="2" charset="-78"/>
              </a:rPr>
              <a:t>الف- </a:t>
            </a:r>
            <a:r>
              <a:rPr lang="fa-IR" sz="2000" dirty="0" smtClean="0">
                <a:solidFill>
                  <a:schemeClr val="tx1"/>
                </a:solidFill>
                <a:cs typeface="B Zar" panose="00000400000000000000" pitchFamily="2" charset="-78"/>
              </a:rPr>
              <a:t>اگر سطرها بیشتر از ستونها بودند، باید یک ستون مجازی</a:t>
            </a:r>
            <a:r>
              <a:rPr lang="fa-IR" sz="2000" dirty="0">
                <a:solidFill>
                  <a:schemeClr val="tx1"/>
                </a:solidFill>
                <a:cs typeface="B Zar" panose="00000400000000000000" pitchFamily="2" charset="-78"/>
              </a:rPr>
              <a:t> با هزینه های صفر</a:t>
            </a:r>
            <a:r>
              <a:rPr lang="fa-IR" sz="2000" dirty="0" smtClean="0">
                <a:solidFill>
                  <a:schemeClr val="tx1"/>
                </a:solidFill>
                <a:cs typeface="B Zar" panose="00000400000000000000" pitchFamily="2" charset="-78"/>
              </a:rPr>
              <a:t> تشکیل داد</a:t>
            </a:r>
          </a:p>
        </p:txBody>
      </p:sp>
      <p:graphicFrame>
        <p:nvGraphicFramePr>
          <p:cNvPr id="9" name="Table 8"/>
          <p:cNvGraphicFramePr>
            <a:graphicFrameLocks noGrp="1"/>
          </p:cNvGraphicFramePr>
          <p:nvPr>
            <p:extLst>
              <p:ext uri="{D42A27DB-BD31-4B8C-83A1-F6EECF244321}">
                <p14:modId xmlns:p14="http://schemas.microsoft.com/office/powerpoint/2010/main" val="2815968029"/>
              </p:ext>
            </p:extLst>
          </p:nvPr>
        </p:nvGraphicFramePr>
        <p:xfrm>
          <a:off x="2705119" y="4101262"/>
          <a:ext cx="2926080" cy="1981200"/>
        </p:xfrm>
        <a:graphic>
          <a:graphicData uri="http://schemas.openxmlformats.org/drawingml/2006/table">
            <a:tbl>
              <a:tblPr firstRow="1" bandRow="1"/>
              <a:tblGrid>
                <a:gridCol w="731520">
                  <a:extLst>
                    <a:ext uri="{9D8B030D-6E8A-4147-A177-3AD203B41FA5}">
                      <a16:colId xmlns:a16="http://schemas.microsoft.com/office/drawing/2014/main" val="1030949539"/>
                    </a:ext>
                  </a:extLst>
                </a:gridCol>
                <a:gridCol w="731520">
                  <a:extLst>
                    <a:ext uri="{9D8B030D-6E8A-4147-A177-3AD203B41FA5}">
                      <a16:colId xmlns:a16="http://schemas.microsoft.com/office/drawing/2014/main" val="1168320407"/>
                    </a:ext>
                  </a:extLst>
                </a:gridCol>
                <a:gridCol w="731520">
                  <a:extLst>
                    <a:ext uri="{9D8B030D-6E8A-4147-A177-3AD203B41FA5}">
                      <a16:colId xmlns:a16="http://schemas.microsoft.com/office/drawing/2014/main" val="1278499852"/>
                    </a:ext>
                  </a:extLst>
                </a:gridCol>
                <a:gridCol w="731520">
                  <a:extLst>
                    <a:ext uri="{9D8B030D-6E8A-4147-A177-3AD203B41FA5}">
                      <a16:colId xmlns:a16="http://schemas.microsoft.com/office/drawing/2014/main" val="3339871959"/>
                    </a:ext>
                  </a:extLst>
                </a:gridCol>
              </a:tblGrid>
              <a:tr h="391952">
                <a:tc>
                  <a:txBody>
                    <a:bodyPr/>
                    <a:lstStyle/>
                    <a:p>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220083633"/>
                  </a:ext>
                </a:extLst>
              </a:tr>
              <a:tr h="36576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smtClean="0">
                          <a:latin typeface="Times New Roman" panose="02020603050405020304" pitchFamily="18" charset="0"/>
                          <a:cs typeface="Times New Roman" panose="02020603050405020304" pitchFamily="18" charset="0"/>
                        </a:rPr>
                        <a:t>12</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24</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36576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7</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smtClean="0">
                          <a:latin typeface="Times New Roman" panose="02020603050405020304" pitchFamily="18" charset="0"/>
                          <a:cs typeface="Times New Roman" panose="02020603050405020304" pitchFamily="18" charset="0"/>
                        </a:rPr>
                        <a:t>8</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36576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27</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21</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365760">
                <a:tc>
                  <a:txBody>
                    <a:bodyPr/>
                    <a:lstStyle/>
                    <a:p>
                      <a:r>
                        <a:rPr lang="fa-IR" sz="2000" b="0" dirty="0" smtClean="0">
                          <a:latin typeface="Times New Roman" panose="02020603050405020304" pitchFamily="18" charset="0"/>
                          <a:cs typeface="Times New Roman" panose="02020603050405020304" pitchFamily="18" charset="0"/>
                        </a:rPr>
                        <a:t>4</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000" b="0" dirty="0" smtClean="0">
                          <a:latin typeface="Times New Roman" panose="02020603050405020304" pitchFamily="18" charset="0"/>
                          <a:cs typeface="Times New Roman" panose="02020603050405020304" pitchFamily="18" charset="0"/>
                        </a:rPr>
                        <a:t>14</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24559797"/>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13955507"/>
              </p:ext>
            </p:extLst>
          </p:nvPr>
        </p:nvGraphicFramePr>
        <p:xfrm>
          <a:off x="5631199" y="4101262"/>
          <a:ext cx="731520" cy="1981200"/>
        </p:xfrm>
        <a:graphic>
          <a:graphicData uri="http://schemas.openxmlformats.org/drawingml/2006/table">
            <a:tbl>
              <a:tblPr firstRow="1" bandRow="1"/>
              <a:tblGrid>
                <a:gridCol w="731520">
                  <a:extLst>
                    <a:ext uri="{9D8B030D-6E8A-4147-A177-3AD203B41FA5}">
                      <a16:colId xmlns:a16="http://schemas.microsoft.com/office/drawing/2014/main" val="3485314057"/>
                    </a:ext>
                  </a:extLst>
                </a:gridCol>
              </a:tblGrid>
              <a:tr h="391952">
                <a:tc>
                  <a:txBody>
                    <a:bodyPr/>
                    <a:lstStyle/>
                    <a:p>
                      <a:pPr algn="ctr"/>
                      <a:r>
                        <a:rPr lang="en-US" sz="2000" b="1" dirty="0" smtClean="0">
                          <a:latin typeface="Times New Roman" panose="02020603050405020304" pitchFamily="18" charset="0"/>
                          <a:cs typeface="Times New Roman" panose="02020603050405020304" pitchFamily="18" charset="0"/>
                        </a:rPr>
                        <a:t>4</a:t>
                      </a:r>
                      <a:endParaRPr lang="en-US" sz="2000" b="1" dirty="0">
                        <a:latin typeface="Times New Roman" panose="02020603050405020304" pitchFamily="18" charset="0"/>
                        <a:cs typeface="Times New Roman" panose="02020603050405020304" pitchFamily="18" charset="0"/>
                      </a:endParaRPr>
                    </a:p>
                  </a:txBody>
                  <a:tcPr anchor="ctr">
                    <a:solidFill>
                      <a:schemeClr val="accent1">
                        <a:lumMod val="20000"/>
                        <a:lumOff val="80000"/>
                      </a:schemeClr>
                    </a:solidFill>
                  </a:tcPr>
                </a:tc>
                <a:extLst>
                  <a:ext uri="{0D108BD9-81ED-4DB2-BD59-A6C34878D82A}">
                    <a16:rowId xmlns:a16="http://schemas.microsoft.com/office/drawing/2014/main" val="876391326"/>
                  </a:ext>
                </a:extLst>
              </a:tr>
              <a:tr h="365760">
                <a:tc>
                  <a:txBody>
                    <a:bodyPr/>
                    <a:lstStyle/>
                    <a:p>
                      <a:pPr algn="ctr"/>
                      <a:r>
                        <a:rPr lang="en-US" sz="2000" b="1" dirty="0" smtClean="0">
                          <a:latin typeface="Times New Roman" panose="02020603050405020304" pitchFamily="18" charset="0"/>
                          <a:cs typeface="Times New Roman" panose="02020603050405020304" pitchFamily="18" charset="0"/>
                        </a:rPr>
                        <a:t>0</a:t>
                      </a:r>
                      <a:endParaRPr lang="en-US" sz="2000" b="1" dirty="0">
                        <a:latin typeface="Times New Roman" panose="02020603050405020304" pitchFamily="18" charset="0"/>
                        <a:cs typeface="Times New Roman" panose="02020603050405020304" pitchFamily="18" charset="0"/>
                      </a:endParaRPr>
                    </a:p>
                  </a:txBody>
                  <a:tcPr anchor="ctr">
                    <a:solidFill>
                      <a:schemeClr val="accent1">
                        <a:lumMod val="20000"/>
                        <a:lumOff val="80000"/>
                      </a:schemeClr>
                    </a:solidFill>
                  </a:tcPr>
                </a:tc>
                <a:extLst>
                  <a:ext uri="{0D108BD9-81ED-4DB2-BD59-A6C34878D82A}">
                    <a16:rowId xmlns:a16="http://schemas.microsoft.com/office/drawing/2014/main" val="4026461197"/>
                  </a:ext>
                </a:extLst>
              </a:tr>
              <a:tr h="365760">
                <a:tc>
                  <a:txBody>
                    <a:bodyPr/>
                    <a:lstStyle/>
                    <a:p>
                      <a:pPr algn="ctr"/>
                      <a:r>
                        <a:rPr lang="en-US" sz="2000" b="1" dirty="0" smtClean="0">
                          <a:latin typeface="Times New Roman" panose="02020603050405020304" pitchFamily="18" charset="0"/>
                          <a:cs typeface="Times New Roman" panose="02020603050405020304" pitchFamily="18" charset="0"/>
                        </a:rPr>
                        <a:t>0</a:t>
                      </a:r>
                      <a:endParaRPr lang="en-US" sz="2000" b="1" dirty="0">
                        <a:latin typeface="Times New Roman" panose="02020603050405020304" pitchFamily="18" charset="0"/>
                        <a:cs typeface="Times New Roman" panose="02020603050405020304" pitchFamily="18" charset="0"/>
                      </a:endParaRPr>
                    </a:p>
                  </a:txBody>
                  <a:tcPr anchor="ctr">
                    <a:solidFill>
                      <a:schemeClr val="accent1">
                        <a:lumMod val="20000"/>
                        <a:lumOff val="80000"/>
                      </a:schemeClr>
                    </a:solidFill>
                  </a:tcPr>
                </a:tc>
                <a:extLst>
                  <a:ext uri="{0D108BD9-81ED-4DB2-BD59-A6C34878D82A}">
                    <a16:rowId xmlns:a16="http://schemas.microsoft.com/office/drawing/2014/main" val="2763259398"/>
                  </a:ext>
                </a:extLst>
              </a:tr>
              <a:tr h="365760">
                <a:tc>
                  <a:txBody>
                    <a:bodyPr/>
                    <a:lstStyle/>
                    <a:p>
                      <a:pPr algn="ctr"/>
                      <a:r>
                        <a:rPr lang="en-US" sz="2000" b="1" dirty="0" smtClean="0">
                          <a:latin typeface="Times New Roman" panose="02020603050405020304" pitchFamily="18" charset="0"/>
                          <a:cs typeface="Times New Roman" panose="02020603050405020304" pitchFamily="18" charset="0"/>
                        </a:rPr>
                        <a:t>0</a:t>
                      </a:r>
                      <a:endParaRPr lang="en-US" sz="2000" b="1" dirty="0">
                        <a:latin typeface="Times New Roman" panose="02020603050405020304" pitchFamily="18" charset="0"/>
                        <a:cs typeface="Times New Roman" panose="02020603050405020304" pitchFamily="18" charset="0"/>
                      </a:endParaRPr>
                    </a:p>
                  </a:txBody>
                  <a:tcPr anchor="ctr">
                    <a:solidFill>
                      <a:schemeClr val="accent1">
                        <a:lumMod val="20000"/>
                        <a:lumOff val="80000"/>
                      </a:schemeClr>
                    </a:solidFill>
                  </a:tcPr>
                </a:tc>
                <a:extLst>
                  <a:ext uri="{0D108BD9-81ED-4DB2-BD59-A6C34878D82A}">
                    <a16:rowId xmlns:a16="http://schemas.microsoft.com/office/drawing/2014/main" val="3088865015"/>
                  </a:ext>
                </a:extLst>
              </a:tr>
              <a:tr h="365760">
                <a:tc>
                  <a:txBody>
                    <a:bodyPr/>
                    <a:lstStyle/>
                    <a:p>
                      <a:pPr algn="ctr"/>
                      <a:r>
                        <a:rPr lang="fa-IR" sz="2000" b="1" dirty="0" smtClean="0">
                          <a:latin typeface="Times New Roman" panose="02020603050405020304" pitchFamily="18" charset="0"/>
                          <a:cs typeface="Times New Roman" panose="02020603050405020304" pitchFamily="18" charset="0"/>
                        </a:rPr>
                        <a:t>0</a:t>
                      </a:r>
                      <a:endParaRPr lang="en-US" sz="2000" b="1" dirty="0">
                        <a:latin typeface="Times New Roman" panose="02020603050405020304" pitchFamily="18" charset="0"/>
                        <a:cs typeface="Times New Roman" panose="02020603050405020304" pitchFamily="18" charset="0"/>
                      </a:endParaRPr>
                    </a:p>
                  </a:txBody>
                  <a:tcPr anchor="ctr">
                    <a:solidFill>
                      <a:schemeClr val="accent1">
                        <a:lumMod val="20000"/>
                        <a:lumOff val="80000"/>
                      </a:schemeClr>
                    </a:solidFill>
                  </a:tcPr>
                </a:tc>
                <a:extLst>
                  <a:ext uri="{0D108BD9-81ED-4DB2-BD59-A6C34878D82A}">
                    <a16:rowId xmlns:a16="http://schemas.microsoft.com/office/drawing/2014/main" val="4040620189"/>
                  </a:ext>
                </a:extLst>
              </a:tr>
            </a:tbl>
          </a:graphicData>
        </a:graphic>
      </p:graphicFrame>
    </p:spTree>
    <p:extLst>
      <p:ext uri="{BB962C8B-B14F-4D97-AF65-F5344CB8AC3E}">
        <p14:creationId xmlns:p14="http://schemas.microsoft.com/office/powerpoint/2010/main" val="2422280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ppt_x"/>
                                          </p:val>
                                        </p:tav>
                                        <p:tav tm="100000">
                                          <p:val>
                                            <p:strVal val="#ppt_x"/>
                                          </p:val>
                                        </p:tav>
                                      </p:tavLst>
                                    </p:anim>
                                    <p:anim calcmode="lin" valueType="num">
                                      <p:cBhvr additive="base">
                                        <p:cTn id="2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39781818"/>
              </p:ext>
            </p:extLst>
          </p:nvPr>
        </p:nvGraphicFramePr>
        <p:xfrm>
          <a:off x="2627159" y="2304263"/>
          <a:ext cx="4534867" cy="2567692"/>
        </p:xfrm>
        <a:graphic>
          <a:graphicData uri="http://schemas.openxmlformats.org/drawingml/2006/table">
            <a:tbl>
              <a:tblPr firstRow="1" bandRow="1"/>
              <a:tblGrid>
                <a:gridCol w="635903">
                  <a:extLst>
                    <a:ext uri="{9D8B030D-6E8A-4147-A177-3AD203B41FA5}">
                      <a16:colId xmlns:a16="http://schemas.microsoft.com/office/drawing/2014/main" val="1030949539"/>
                    </a:ext>
                  </a:extLst>
                </a:gridCol>
                <a:gridCol w="943166">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962685">
                  <a:extLst>
                    <a:ext uri="{9D8B030D-6E8A-4147-A177-3AD203B41FA5}">
                      <a16:colId xmlns:a16="http://schemas.microsoft.com/office/drawing/2014/main" val="3339871959"/>
                    </a:ext>
                  </a:extLst>
                </a:gridCol>
                <a:gridCol w="895833">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11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6</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0</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2</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600" dirty="0" smtClean="0">
                          <a:latin typeface="Times New Roman" panose="02020603050405020304" pitchFamily="18" charset="0"/>
                          <a:cs typeface="Times New Roman" panose="02020603050405020304" pitchFamily="18" charset="0"/>
                        </a:rPr>
                        <a:t>9</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dirty="0" smtClean="0">
                          <a:latin typeface="Times New Roman" panose="02020603050405020304" pitchFamily="18" charset="0"/>
                          <a:cs typeface="Times New Roman" panose="02020603050405020304" pitchFamily="18" charset="0"/>
                        </a:rPr>
                        <a:t>1</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dirty="0" smtClean="0">
                          <a:latin typeface="Times New Roman" panose="02020603050405020304" pitchFamily="18" charset="0"/>
                          <a:cs typeface="Times New Roman" panose="02020603050405020304" pitchFamily="18" charset="0"/>
                        </a:rPr>
                        <a:t>5</a:t>
                      </a:r>
                      <a:endParaRPr lang="en-US" sz="260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3</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600" b="0" dirty="0" smtClean="0">
                          <a:latin typeface="Times New Roman" panose="02020603050405020304" pitchFamily="18" charset="0"/>
                          <a:cs typeface="Times New Roman" panose="02020603050405020304" pitchFamily="18" charset="0"/>
                        </a:rPr>
                        <a:t>0</a:t>
                      </a:r>
                      <a:endParaRPr lang="en-US" sz="26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600" b="0" dirty="0" smtClean="0">
                          <a:latin typeface="Times New Roman" panose="02020603050405020304" pitchFamily="18" charset="0"/>
                          <a:cs typeface="Times New Roman" panose="02020603050405020304" pitchFamily="18" charset="0"/>
                        </a:rPr>
                        <a:t>7</a:t>
                      </a:r>
                      <a:endParaRPr lang="en-US" sz="26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3"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sp>
        <p:nvSpPr>
          <p:cNvPr id="4" name="Rectangle 3"/>
          <p:cNvSpPr/>
          <p:nvPr/>
        </p:nvSpPr>
        <p:spPr>
          <a:xfrm>
            <a:off x="3862869" y="1361744"/>
            <a:ext cx="1896335" cy="528525"/>
          </a:xfrm>
          <a:prstGeom prst="rect">
            <a:avLst/>
          </a:prstGeom>
          <a:solidFill>
            <a:srgbClr val="92D050"/>
          </a:solid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استخراج جواب بهینه</a:t>
            </a:r>
            <a:endParaRPr lang="fa-IR" sz="2000" dirty="0">
              <a:solidFill>
                <a:schemeClr val="tx1"/>
              </a:solidFill>
              <a:cs typeface="B Zar" panose="00000400000000000000" pitchFamily="2" charset="-78"/>
            </a:endParaRPr>
          </a:p>
        </p:txBody>
      </p:sp>
      <p:sp>
        <p:nvSpPr>
          <p:cNvPr id="5" name="Oval 4"/>
          <p:cNvSpPr/>
          <p:nvPr/>
        </p:nvSpPr>
        <p:spPr>
          <a:xfrm>
            <a:off x="6425163" y="3877496"/>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86439" y="4381211"/>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453167" y="3311578"/>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443048" y="2761188"/>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 name="Rectangle 8"/>
              <p:cNvSpPr/>
              <p:nvPr/>
            </p:nvSpPr>
            <p:spPr>
              <a:xfrm>
                <a:off x="3353421" y="5804842"/>
                <a:ext cx="1151521" cy="328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00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𝑋</m:t>
                          </m:r>
                        </m:e>
                        <m:sub>
                          <m:r>
                            <a:rPr lang="en-US" sz="2000" b="0" i="1" smtClean="0">
                              <a:solidFill>
                                <a:schemeClr val="tx1"/>
                              </a:solidFill>
                              <a:latin typeface="Cambria Math" panose="02040503050406030204" pitchFamily="18" charset="0"/>
                            </a:rPr>
                            <m:t>3</m:t>
                          </m:r>
                          <m:r>
                            <a:rPr lang="en-US" sz="2000" b="0" i="1" smtClean="0">
                              <a:solidFill>
                                <a:schemeClr val="tx1"/>
                              </a:solidFill>
                              <a:latin typeface="Cambria Math" panose="02040503050406030204" pitchFamily="18" charset="0"/>
                            </a:rPr>
                            <m:t>𝐷</m:t>
                          </m:r>
                        </m:sub>
                      </m:sSub>
                      <m:r>
                        <a:rPr lang="en-US" sz="2000" b="0" i="1" smtClean="0">
                          <a:solidFill>
                            <a:schemeClr val="tx1"/>
                          </a:solidFill>
                          <a:latin typeface="Cambria Math" panose="02040503050406030204" pitchFamily="18" charset="0"/>
                        </a:rPr>
                        <m:t>=</m:t>
                      </m:r>
                      <m:r>
                        <a:rPr lang="en-US" sz="2000" i="1" smtClean="0">
                          <a:solidFill>
                            <a:schemeClr val="tx1"/>
                          </a:solidFill>
                          <a:latin typeface="Cambria Math" panose="02040503050406030204" pitchFamily="18" charset="0"/>
                        </a:rPr>
                        <m:t>1</m:t>
                      </m:r>
                    </m:oMath>
                  </m:oMathPara>
                </a14:m>
                <a:endParaRPr lang="en-US" sz="2000" dirty="0">
                  <a:solidFill>
                    <a:schemeClr val="tx1"/>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3353421" y="5804842"/>
                <a:ext cx="1151521" cy="328774"/>
              </a:xfrm>
              <a:prstGeom prst="rect">
                <a:avLst/>
              </a:prstGeom>
              <a:blipFill>
                <a:blip r:embed="rId2"/>
                <a:stretch>
                  <a:fillRect b="-12963"/>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5683462" y="5274242"/>
                <a:ext cx="1151521" cy="328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00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𝑋</m:t>
                          </m:r>
                        </m:e>
                        <m:sub>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𝐵</m:t>
                          </m:r>
                        </m:sub>
                      </m:sSub>
                      <m:r>
                        <a:rPr lang="en-US" sz="2000" b="0" i="1" smtClean="0">
                          <a:solidFill>
                            <a:schemeClr val="tx1"/>
                          </a:solidFill>
                          <a:latin typeface="Cambria Math" panose="02040503050406030204" pitchFamily="18" charset="0"/>
                        </a:rPr>
                        <m:t>=</m:t>
                      </m:r>
                      <m:r>
                        <a:rPr lang="en-US" sz="2000" i="1" smtClean="0">
                          <a:solidFill>
                            <a:schemeClr val="tx1"/>
                          </a:solidFill>
                          <a:latin typeface="Cambria Math" panose="02040503050406030204" pitchFamily="18" charset="0"/>
                        </a:rPr>
                        <m:t>1</m:t>
                      </m:r>
                    </m:oMath>
                  </m:oMathPara>
                </a14:m>
                <a:endParaRPr lang="en-US" sz="2000" dirty="0">
                  <a:solidFill>
                    <a:schemeClr val="tx1"/>
                  </a:solidFill>
                </a:endParaRPr>
              </a:p>
            </p:txBody>
          </p:sp>
        </mc:Choice>
        <mc:Fallback xmlns="">
          <p:sp>
            <p:nvSpPr>
              <p:cNvPr id="10" name="Rectangle 9"/>
              <p:cNvSpPr>
                <a:spLocks noRot="1" noChangeAspect="1" noMove="1" noResize="1" noEditPoints="1" noAdjustHandles="1" noChangeArrowheads="1" noChangeShapeType="1" noTextEdit="1"/>
              </p:cNvSpPr>
              <p:nvPr/>
            </p:nvSpPr>
            <p:spPr>
              <a:xfrm>
                <a:off x="5683462" y="5274242"/>
                <a:ext cx="1151521" cy="328774"/>
              </a:xfrm>
              <a:prstGeom prst="rect">
                <a:avLst/>
              </a:prstGeom>
              <a:blipFill>
                <a:blip r:embed="rId3"/>
                <a:stretch>
                  <a:fillRect b="-12963"/>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3340534" y="5282664"/>
                <a:ext cx="1151521" cy="328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00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𝑋</m:t>
                          </m:r>
                        </m:e>
                        <m:sub>
                          <m:r>
                            <a:rPr lang="en-US" sz="2000" b="0" i="1" smtClean="0">
                              <a:solidFill>
                                <a:schemeClr val="tx1"/>
                              </a:solidFill>
                              <a:latin typeface="Cambria Math" panose="02040503050406030204" pitchFamily="18" charset="0"/>
                            </a:rPr>
                            <m:t>1</m:t>
                          </m:r>
                          <m:r>
                            <a:rPr lang="en-US" sz="2000" b="0" i="1" smtClean="0">
                              <a:solidFill>
                                <a:schemeClr val="tx1"/>
                              </a:solidFill>
                              <a:latin typeface="Cambria Math" panose="02040503050406030204" pitchFamily="18" charset="0"/>
                            </a:rPr>
                            <m:t>𝐴</m:t>
                          </m:r>
                        </m:sub>
                      </m:sSub>
                      <m:r>
                        <a:rPr lang="en-US" sz="2000" b="0" i="1" smtClean="0">
                          <a:solidFill>
                            <a:schemeClr val="tx1"/>
                          </a:solidFill>
                          <a:latin typeface="Cambria Math" panose="02040503050406030204" pitchFamily="18" charset="0"/>
                        </a:rPr>
                        <m:t>=</m:t>
                      </m:r>
                      <m:r>
                        <a:rPr lang="en-US" sz="2000" i="1" smtClean="0">
                          <a:solidFill>
                            <a:schemeClr val="tx1"/>
                          </a:solidFill>
                          <a:latin typeface="Cambria Math" panose="02040503050406030204" pitchFamily="18" charset="0"/>
                        </a:rPr>
                        <m:t>1</m:t>
                      </m:r>
                    </m:oMath>
                  </m:oMathPara>
                </a14:m>
                <a:endParaRPr lang="en-US" sz="2000" dirty="0">
                  <a:solidFill>
                    <a:schemeClr val="tx1"/>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3340534" y="5282664"/>
                <a:ext cx="1151521" cy="328774"/>
              </a:xfrm>
              <a:prstGeom prst="rect">
                <a:avLst/>
              </a:prstGeom>
              <a:blipFill>
                <a:blip r:embed="rId4"/>
                <a:stretch>
                  <a:fillRect b="-11111"/>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5683462" y="5804842"/>
                <a:ext cx="1151521" cy="328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00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𝑋</m:t>
                          </m:r>
                        </m:e>
                        <m:sub>
                          <m:r>
                            <a:rPr lang="en-US" sz="2000" b="0" i="1" smtClean="0">
                              <a:solidFill>
                                <a:schemeClr val="tx1"/>
                              </a:solidFill>
                              <a:latin typeface="Cambria Math" panose="02040503050406030204" pitchFamily="18" charset="0"/>
                            </a:rPr>
                            <m:t>4</m:t>
                          </m:r>
                          <m:r>
                            <a:rPr lang="en-US" sz="2000" b="0" i="1" smtClean="0">
                              <a:solidFill>
                                <a:schemeClr val="tx1"/>
                              </a:solidFill>
                              <a:latin typeface="Cambria Math" panose="02040503050406030204" pitchFamily="18" charset="0"/>
                            </a:rPr>
                            <m:t>𝐶</m:t>
                          </m:r>
                        </m:sub>
                      </m:sSub>
                      <m:r>
                        <a:rPr lang="en-US" sz="2000" b="0" i="1" smtClean="0">
                          <a:solidFill>
                            <a:schemeClr val="tx1"/>
                          </a:solidFill>
                          <a:latin typeface="Cambria Math" panose="02040503050406030204" pitchFamily="18" charset="0"/>
                        </a:rPr>
                        <m:t>=</m:t>
                      </m:r>
                      <m:r>
                        <a:rPr lang="en-US" sz="2000" i="1" smtClean="0">
                          <a:solidFill>
                            <a:schemeClr val="tx1"/>
                          </a:solidFill>
                          <a:latin typeface="Cambria Math" panose="02040503050406030204" pitchFamily="18" charset="0"/>
                        </a:rPr>
                        <m:t>1</m:t>
                      </m:r>
                    </m:oMath>
                  </m:oMathPara>
                </a14:m>
                <a:endParaRPr lang="en-US" sz="2000" dirty="0">
                  <a:solidFill>
                    <a:schemeClr val="tx1"/>
                  </a:solidFill>
                </a:endParaRPr>
              </a:p>
            </p:txBody>
          </p:sp>
        </mc:Choice>
        <mc:Fallback xmlns="">
          <p:sp>
            <p:nvSpPr>
              <p:cNvPr id="12" name="Rectangle 11"/>
              <p:cNvSpPr>
                <a:spLocks noRot="1" noChangeAspect="1" noMove="1" noResize="1" noEditPoints="1" noAdjustHandles="1" noChangeArrowheads="1" noChangeShapeType="1" noTextEdit="1"/>
              </p:cNvSpPr>
              <p:nvPr/>
            </p:nvSpPr>
            <p:spPr>
              <a:xfrm>
                <a:off x="5683462" y="5804842"/>
                <a:ext cx="1151521" cy="328774"/>
              </a:xfrm>
              <a:prstGeom prst="rect">
                <a:avLst/>
              </a:prstGeom>
              <a:blipFill>
                <a:blip r:embed="rId5"/>
                <a:stretch>
                  <a:fillRect b="-12963"/>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260307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smtClean="0">
                <a:cs typeface="B Titr" panose="00000700000000000000" pitchFamily="2" charset="-78"/>
              </a:rPr>
              <a:t>مثالی از روش مجارستانی</a:t>
            </a:r>
            <a:endParaRPr lang="en-US" sz="2800" dirty="0">
              <a:cs typeface="B Titr" panose="00000700000000000000" pitchFamily="2" charset="-78"/>
            </a:endParaRPr>
          </a:p>
        </p:txBody>
      </p:sp>
      <p:sp>
        <p:nvSpPr>
          <p:cNvPr id="3" name="Rectangle 2"/>
          <p:cNvSpPr/>
          <p:nvPr/>
        </p:nvSpPr>
        <p:spPr>
          <a:xfrm>
            <a:off x="3862869" y="1361744"/>
            <a:ext cx="1896335" cy="528525"/>
          </a:xfrm>
          <a:prstGeom prst="rect">
            <a:avLst/>
          </a:prstGeom>
          <a:solidFill>
            <a:srgbClr val="92D050"/>
          </a:solidFill>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000" dirty="0" smtClean="0">
                <a:solidFill>
                  <a:schemeClr val="tx1"/>
                </a:solidFill>
                <a:cs typeface="B Zar" panose="00000400000000000000" pitchFamily="2" charset="-78"/>
              </a:rPr>
              <a:t>استخراج جواب بهینه</a:t>
            </a:r>
            <a:endParaRPr lang="fa-IR" sz="2000" dirty="0">
              <a:solidFill>
                <a:schemeClr val="tx1"/>
              </a:solidFill>
              <a:cs typeface="B Zar" panose="00000400000000000000" pitchFamily="2" charset="-78"/>
            </a:endParaRPr>
          </a:p>
        </p:txBody>
      </p:sp>
      <mc:AlternateContent xmlns:mc="http://schemas.openxmlformats.org/markup-compatibility/2006" xmlns:a14="http://schemas.microsoft.com/office/drawing/2010/main">
        <mc:Choice Requires="a14">
          <p:sp>
            <p:nvSpPr>
              <p:cNvPr id="4" name="Rectangle 3"/>
              <p:cNvSpPr/>
              <p:nvPr/>
            </p:nvSpPr>
            <p:spPr>
              <a:xfrm>
                <a:off x="2129070" y="5812295"/>
                <a:ext cx="1151521" cy="328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00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𝑋</m:t>
                          </m:r>
                        </m:e>
                        <m:sub>
                          <m:r>
                            <a:rPr lang="en-US" sz="2000" b="0" i="1" smtClean="0">
                              <a:solidFill>
                                <a:schemeClr val="tx1"/>
                              </a:solidFill>
                              <a:latin typeface="Cambria Math" panose="02040503050406030204" pitchFamily="18" charset="0"/>
                            </a:rPr>
                            <m:t>3</m:t>
                          </m:r>
                          <m:r>
                            <a:rPr lang="en-US" sz="2000" b="0" i="1" smtClean="0">
                              <a:solidFill>
                                <a:schemeClr val="tx1"/>
                              </a:solidFill>
                              <a:latin typeface="Cambria Math" panose="02040503050406030204" pitchFamily="18" charset="0"/>
                            </a:rPr>
                            <m:t>𝐷</m:t>
                          </m:r>
                        </m:sub>
                      </m:sSub>
                      <m:r>
                        <a:rPr lang="en-US" sz="2000" b="0" i="1" smtClean="0">
                          <a:solidFill>
                            <a:schemeClr val="tx1"/>
                          </a:solidFill>
                          <a:latin typeface="Cambria Math" panose="02040503050406030204" pitchFamily="18" charset="0"/>
                        </a:rPr>
                        <m:t>=</m:t>
                      </m:r>
                      <m:r>
                        <a:rPr lang="en-US" sz="2000" i="1" smtClean="0">
                          <a:solidFill>
                            <a:schemeClr val="tx1"/>
                          </a:solidFill>
                          <a:latin typeface="Cambria Math" panose="02040503050406030204" pitchFamily="18" charset="0"/>
                        </a:rPr>
                        <m:t>1</m:t>
                      </m:r>
                    </m:oMath>
                  </m:oMathPara>
                </a14:m>
                <a:endParaRPr lang="en-US" sz="2000" dirty="0">
                  <a:solidFill>
                    <a:schemeClr val="tx1"/>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2129070" y="5812295"/>
                <a:ext cx="1151521" cy="328774"/>
              </a:xfrm>
              <a:prstGeom prst="rect">
                <a:avLst/>
              </a:prstGeom>
              <a:blipFill>
                <a:blip r:embed="rId2"/>
                <a:stretch>
                  <a:fillRect b="-12963"/>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2129070" y="5355812"/>
                <a:ext cx="1151521" cy="328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00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𝑋</m:t>
                          </m:r>
                        </m:e>
                        <m:sub>
                          <m:r>
                            <a:rPr lang="en-US" sz="2000" b="0" i="1" smtClean="0">
                              <a:solidFill>
                                <a:schemeClr val="tx1"/>
                              </a:solidFill>
                              <a:latin typeface="Cambria Math" panose="02040503050406030204" pitchFamily="18" charset="0"/>
                            </a:rPr>
                            <m:t>2</m:t>
                          </m:r>
                          <m:r>
                            <a:rPr lang="en-US" sz="2000" b="0" i="1" smtClean="0">
                              <a:solidFill>
                                <a:schemeClr val="tx1"/>
                              </a:solidFill>
                              <a:latin typeface="Cambria Math" panose="02040503050406030204" pitchFamily="18" charset="0"/>
                            </a:rPr>
                            <m:t>𝐵</m:t>
                          </m:r>
                        </m:sub>
                      </m:sSub>
                      <m:r>
                        <a:rPr lang="en-US" sz="2000" b="0" i="1" smtClean="0">
                          <a:solidFill>
                            <a:schemeClr val="tx1"/>
                          </a:solidFill>
                          <a:latin typeface="Cambria Math" panose="02040503050406030204" pitchFamily="18" charset="0"/>
                        </a:rPr>
                        <m:t>=</m:t>
                      </m:r>
                      <m:r>
                        <a:rPr lang="en-US" sz="2000" i="1" smtClean="0">
                          <a:solidFill>
                            <a:schemeClr val="tx1"/>
                          </a:solidFill>
                          <a:latin typeface="Cambria Math" panose="02040503050406030204" pitchFamily="18" charset="0"/>
                        </a:rPr>
                        <m:t>1</m:t>
                      </m:r>
                    </m:oMath>
                  </m:oMathPara>
                </a14:m>
                <a:endParaRPr lang="en-US" sz="2000" dirty="0">
                  <a:solidFill>
                    <a:schemeClr val="tx1"/>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2129070" y="5355812"/>
                <a:ext cx="1151521" cy="328774"/>
              </a:xfrm>
              <a:prstGeom prst="rect">
                <a:avLst/>
              </a:prstGeom>
              <a:blipFill>
                <a:blip r:embed="rId3"/>
                <a:stretch>
                  <a:fillRect b="-11111"/>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2129070" y="4899329"/>
                <a:ext cx="1151521" cy="328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00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𝑋</m:t>
                          </m:r>
                        </m:e>
                        <m:sub>
                          <m:r>
                            <a:rPr lang="en-US" sz="2000" b="0" i="1" smtClean="0">
                              <a:solidFill>
                                <a:schemeClr val="tx1"/>
                              </a:solidFill>
                              <a:latin typeface="Cambria Math" panose="02040503050406030204" pitchFamily="18" charset="0"/>
                            </a:rPr>
                            <m:t>1</m:t>
                          </m:r>
                          <m:r>
                            <a:rPr lang="en-US" sz="2000" b="0" i="1" smtClean="0">
                              <a:solidFill>
                                <a:schemeClr val="tx1"/>
                              </a:solidFill>
                              <a:latin typeface="Cambria Math" panose="02040503050406030204" pitchFamily="18" charset="0"/>
                            </a:rPr>
                            <m:t>𝐴</m:t>
                          </m:r>
                        </m:sub>
                      </m:sSub>
                      <m:r>
                        <a:rPr lang="en-US" sz="2000" b="0" i="1" smtClean="0">
                          <a:solidFill>
                            <a:schemeClr val="tx1"/>
                          </a:solidFill>
                          <a:latin typeface="Cambria Math" panose="02040503050406030204" pitchFamily="18" charset="0"/>
                        </a:rPr>
                        <m:t>=</m:t>
                      </m:r>
                      <m:r>
                        <a:rPr lang="en-US" sz="2000" i="1" smtClean="0">
                          <a:solidFill>
                            <a:schemeClr val="tx1"/>
                          </a:solidFill>
                          <a:latin typeface="Cambria Math" panose="02040503050406030204" pitchFamily="18" charset="0"/>
                        </a:rPr>
                        <m:t>1</m:t>
                      </m:r>
                    </m:oMath>
                  </m:oMathPara>
                </a14:m>
                <a:endParaRPr lang="en-US" sz="2000" dirty="0">
                  <a:solidFill>
                    <a:schemeClr val="tx1"/>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2129070" y="4899329"/>
                <a:ext cx="1151521" cy="328774"/>
              </a:xfrm>
              <a:prstGeom prst="rect">
                <a:avLst/>
              </a:prstGeom>
              <a:blipFill>
                <a:blip r:embed="rId4"/>
                <a:stretch>
                  <a:fillRect b="-11111"/>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2129069" y="6268778"/>
                <a:ext cx="1151521" cy="328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US" sz="200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𝑋</m:t>
                          </m:r>
                        </m:e>
                        <m:sub>
                          <m:r>
                            <a:rPr lang="en-US" sz="2000" b="0" i="1" smtClean="0">
                              <a:solidFill>
                                <a:schemeClr val="tx1"/>
                              </a:solidFill>
                              <a:latin typeface="Cambria Math" panose="02040503050406030204" pitchFamily="18" charset="0"/>
                            </a:rPr>
                            <m:t>4</m:t>
                          </m:r>
                          <m:r>
                            <a:rPr lang="en-US" sz="2000" b="0" i="1" smtClean="0">
                              <a:solidFill>
                                <a:schemeClr val="tx1"/>
                              </a:solidFill>
                              <a:latin typeface="Cambria Math" panose="02040503050406030204" pitchFamily="18" charset="0"/>
                            </a:rPr>
                            <m:t>𝐶</m:t>
                          </m:r>
                        </m:sub>
                      </m:sSub>
                      <m:r>
                        <a:rPr lang="en-US" sz="2000" b="0" i="1" smtClean="0">
                          <a:solidFill>
                            <a:schemeClr val="tx1"/>
                          </a:solidFill>
                          <a:latin typeface="Cambria Math" panose="02040503050406030204" pitchFamily="18" charset="0"/>
                        </a:rPr>
                        <m:t>=</m:t>
                      </m:r>
                      <m:r>
                        <a:rPr lang="en-US" sz="2000" i="1" smtClean="0">
                          <a:solidFill>
                            <a:schemeClr val="tx1"/>
                          </a:solidFill>
                          <a:latin typeface="Cambria Math" panose="02040503050406030204" pitchFamily="18" charset="0"/>
                        </a:rPr>
                        <m:t>1</m:t>
                      </m:r>
                    </m:oMath>
                  </m:oMathPara>
                </a14:m>
                <a:endParaRPr lang="en-US" sz="2000" dirty="0">
                  <a:solidFill>
                    <a:schemeClr val="tx1"/>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2129069" y="6268778"/>
                <a:ext cx="1151521" cy="328774"/>
              </a:xfrm>
              <a:prstGeom prst="rect">
                <a:avLst/>
              </a:prstGeom>
              <a:blipFill>
                <a:blip r:embed="rId5"/>
                <a:stretch>
                  <a:fillRect b="-12963"/>
                </a:stretch>
              </a:blipFill>
              <a:ln>
                <a:noFill/>
              </a:ln>
            </p:spPr>
            <p:txBody>
              <a:bodyPr/>
              <a:lstStyle/>
              <a:p>
                <a:r>
                  <a:rPr lang="en-US">
                    <a:noFill/>
                  </a:rPr>
                  <a:t> </a:t>
                </a:r>
              </a:p>
            </p:txBody>
          </p:sp>
        </mc:Fallback>
      </mc:AlternateContent>
      <p:graphicFrame>
        <p:nvGraphicFramePr>
          <p:cNvPr id="8" name="Table 7"/>
          <p:cNvGraphicFramePr>
            <a:graphicFrameLocks noGrp="1"/>
          </p:cNvGraphicFramePr>
          <p:nvPr>
            <p:extLst>
              <p:ext uri="{D42A27DB-BD31-4B8C-83A1-F6EECF244321}">
                <p14:modId xmlns:p14="http://schemas.microsoft.com/office/powerpoint/2010/main" val="326103804"/>
              </p:ext>
            </p:extLst>
          </p:nvPr>
        </p:nvGraphicFramePr>
        <p:xfrm>
          <a:off x="2190847" y="2083673"/>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15</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16</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15</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27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18</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17</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16</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11</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19</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
        <p:nvSpPr>
          <p:cNvPr id="9" name="Oval 8"/>
          <p:cNvSpPr/>
          <p:nvPr/>
        </p:nvSpPr>
        <p:spPr>
          <a:xfrm>
            <a:off x="3183118" y="2543731"/>
            <a:ext cx="566278" cy="427029"/>
          </a:xfrm>
          <a:prstGeom prst="ellipse">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278541" y="3090744"/>
            <a:ext cx="566278" cy="42702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375782" y="3619115"/>
            <a:ext cx="566278" cy="427029"/>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68550" y="4172801"/>
            <a:ext cx="566278" cy="427029"/>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3" name="Rectangle 12"/>
              <p:cNvSpPr/>
              <p:nvPr/>
            </p:nvSpPr>
            <p:spPr>
              <a:xfrm>
                <a:off x="3909071" y="5442514"/>
                <a:ext cx="4051514" cy="3287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i="1" smtClean="0">
                          <a:solidFill>
                            <a:schemeClr val="tx1"/>
                          </a:solidFill>
                          <a:latin typeface="Cambria Math" panose="02040503050406030204" pitchFamily="18" charset="0"/>
                        </a:rPr>
                        <m:t>𝑍</m:t>
                      </m:r>
                      <m:r>
                        <a:rPr lang="en-US" sz="2400" b="0" i="1" smtClean="0">
                          <a:solidFill>
                            <a:schemeClr val="tx1"/>
                          </a:solidFill>
                          <a:latin typeface="Cambria Math" panose="02040503050406030204" pitchFamily="18" charset="0"/>
                        </a:rPr>
                        <m:t>=</m:t>
                      </m:r>
                      <m:r>
                        <a:rPr lang="en-US" sz="2400" i="1" smtClean="0">
                          <a:solidFill>
                            <a:schemeClr val="tx1"/>
                          </a:solidFill>
                          <a:latin typeface="Cambria Math" panose="02040503050406030204" pitchFamily="18" charset="0"/>
                        </a:rPr>
                        <m:t>1</m:t>
                      </m:r>
                      <m:r>
                        <a:rPr lang="en-US" sz="2400" b="0" i="1" smtClean="0">
                          <a:solidFill>
                            <a:schemeClr val="tx1"/>
                          </a:solidFill>
                          <a:latin typeface="Cambria Math" panose="02040503050406030204" pitchFamily="18" charset="0"/>
                        </a:rPr>
                        <m:t>5</m:t>
                      </m:r>
                      <m:r>
                        <a:rPr lang="en-US" sz="2400" b="0" i="1" smtClean="0">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16</m:t>
                      </m:r>
                      <m:r>
                        <a:rPr lang="en-US" sz="2400" b="0" i="1" smtClean="0">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17</m:t>
                      </m:r>
                      <m:r>
                        <a:rPr lang="en-US" sz="2400" b="0" i="1" smtClean="0">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11</m:t>
                      </m:r>
                      <m:r>
                        <a:rPr lang="en-US" sz="2400" b="0" i="1" smtClean="0">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59</m:t>
                      </m:r>
                    </m:oMath>
                  </m:oMathPara>
                </a14:m>
                <a:endParaRPr lang="en-US" sz="2400" dirty="0">
                  <a:solidFill>
                    <a:schemeClr val="tx1"/>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3909071" y="5442514"/>
                <a:ext cx="4051514" cy="328774"/>
              </a:xfrm>
              <a:prstGeom prst="rect">
                <a:avLst/>
              </a:prstGeom>
              <a:blipFill>
                <a:blip r:embed="rId6"/>
                <a:stretch>
                  <a:fillRect t="-3704" b="-14815"/>
                </a:stretch>
              </a:blipFill>
              <a:ln>
                <a:noFill/>
              </a:ln>
            </p:spPr>
            <p:txBody>
              <a:bodyPr/>
              <a:lstStyle/>
              <a:p>
                <a:r>
                  <a:rPr lang="en-US">
                    <a:noFill/>
                  </a:rPr>
                  <a:t> </a:t>
                </a:r>
              </a:p>
            </p:txBody>
          </p:sp>
        </mc:Fallback>
      </mc:AlternateContent>
      <p:cxnSp>
        <p:nvCxnSpPr>
          <p:cNvPr id="15" name="Straight Arrow Connector 14"/>
          <p:cNvCxnSpPr>
            <a:stCxn id="6" idx="3"/>
            <a:endCxn id="13" idx="1"/>
          </p:cNvCxnSpPr>
          <p:nvPr/>
        </p:nvCxnSpPr>
        <p:spPr>
          <a:xfrm>
            <a:off x="3280591" y="5063716"/>
            <a:ext cx="628480" cy="54318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a:stCxn id="5" idx="3"/>
            <a:endCxn id="13" idx="1"/>
          </p:cNvCxnSpPr>
          <p:nvPr/>
        </p:nvCxnSpPr>
        <p:spPr>
          <a:xfrm>
            <a:off x="3280591" y="5520199"/>
            <a:ext cx="628480" cy="8670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a:stCxn id="4" idx="3"/>
            <a:endCxn id="13" idx="1"/>
          </p:cNvCxnSpPr>
          <p:nvPr/>
        </p:nvCxnSpPr>
        <p:spPr>
          <a:xfrm flipV="1">
            <a:off x="3280591" y="5606901"/>
            <a:ext cx="628480" cy="36978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1" name="Straight Arrow Connector 20"/>
          <p:cNvCxnSpPr>
            <a:stCxn id="7" idx="3"/>
            <a:endCxn id="13" idx="1"/>
          </p:cNvCxnSpPr>
          <p:nvPr/>
        </p:nvCxnSpPr>
        <p:spPr>
          <a:xfrm flipV="1">
            <a:off x="3280590" y="5606901"/>
            <a:ext cx="628481" cy="82626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5992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67921" y="514363"/>
            <a:ext cx="6652155" cy="433387"/>
          </a:xfrm>
          <a:prstGeom prst="rect">
            <a:avLst/>
          </a:prstGeom>
          <a:solidFill>
            <a:schemeClr val="bg1"/>
          </a:solidFill>
        </p:spPr>
        <p:txBody>
          <a:bodyPr>
            <a:normAutofit fontScale="9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800" dirty="0" smtClean="0">
                <a:cs typeface="B Titr" panose="00000700000000000000" pitchFamily="2" charset="-78"/>
              </a:rPr>
              <a:t>تمرین از روش مجارستانی</a:t>
            </a:r>
            <a:endParaRPr lang="en-US" sz="2800"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4062808023"/>
              </p:ext>
            </p:extLst>
          </p:nvPr>
        </p:nvGraphicFramePr>
        <p:xfrm>
          <a:off x="2190847" y="2083673"/>
          <a:ext cx="4934036" cy="2567692"/>
        </p:xfrm>
        <a:graphic>
          <a:graphicData uri="http://schemas.openxmlformats.org/drawingml/2006/table">
            <a:tbl>
              <a:tblPr firstRow="1" bandRow="1"/>
              <a:tblGrid>
                <a:gridCol w="727796">
                  <a:extLst>
                    <a:ext uri="{9D8B030D-6E8A-4147-A177-3AD203B41FA5}">
                      <a16:colId xmlns:a16="http://schemas.microsoft.com/office/drawing/2014/main" val="1030949539"/>
                    </a:ext>
                  </a:extLst>
                </a:gridCol>
                <a:gridCol w="1097280">
                  <a:extLst>
                    <a:ext uri="{9D8B030D-6E8A-4147-A177-3AD203B41FA5}">
                      <a16:colId xmlns:a16="http://schemas.microsoft.com/office/drawing/2014/main" val="1168320407"/>
                    </a:ext>
                  </a:extLst>
                </a:gridCol>
                <a:gridCol w="1097280">
                  <a:extLst>
                    <a:ext uri="{9D8B030D-6E8A-4147-A177-3AD203B41FA5}">
                      <a16:colId xmlns:a16="http://schemas.microsoft.com/office/drawing/2014/main" val="1278499852"/>
                    </a:ext>
                  </a:extLst>
                </a:gridCol>
                <a:gridCol w="1097280">
                  <a:extLst>
                    <a:ext uri="{9D8B030D-6E8A-4147-A177-3AD203B41FA5}">
                      <a16:colId xmlns:a16="http://schemas.microsoft.com/office/drawing/2014/main" val="3339871959"/>
                    </a:ext>
                  </a:extLst>
                </a:gridCol>
                <a:gridCol w="914400">
                  <a:extLst>
                    <a:ext uri="{9D8B030D-6E8A-4147-A177-3AD203B41FA5}">
                      <a16:colId xmlns:a16="http://schemas.microsoft.com/office/drawing/2014/main" val="3189238093"/>
                    </a:ext>
                  </a:extLst>
                </a:gridCol>
              </a:tblGrid>
              <a:tr h="0">
                <a:tc>
                  <a:txBody>
                    <a:bodyPr/>
                    <a:lstStyle/>
                    <a:p>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D</a:t>
                      </a:r>
                    </a:p>
                  </a:txBody>
                  <a:tcPr anchor="ctr">
                    <a:noFill/>
                  </a:tcPr>
                </a:tc>
                <a:extLst>
                  <a:ext uri="{0D108BD9-81ED-4DB2-BD59-A6C34878D82A}">
                    <a16:rowId xmlns:a16="http://schemas.microsoft.com/office/drawing/2014/main" val="1220083633"/>
                  </a:ext>
                </a:extLst>
              </a:tr>
              <a:tr h="548640">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dirty="0" smtClean="0">
                          <a:latin typeface="Times New Roman" panose="02020603050405020304" pitchFamily="18" charset="0"/>
                          <a:cs typeface="Times New Roman" panose="02020603050405020304" pitchFamily="18" charset="0"/>
                        </a:rPr>
                        <a:t>11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14</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fa-IR" sz="2000" dirty="0" smtClean="0">
                          <a:latin typeface="Times New Roman" panose="02020603050405020304" pitchFamily="18" charset="0"/>
                          <a:cs typeface="Times New Roman" panose="02020603050405020304" pitchFamily="18" charset="0"/>
                        </a:rPr>
                        <a:t>10</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48640">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dirty="0" smtClean="0">
                          <a:latin typeface="Times New Roman" panose="02020603050405020304" pitchFamily="18" charset="0"/>
                          <a:cs typeface="Times New Roman" panose="02020603050405020304" pitchFamily="18" charset="0"/>
                        </a:rPr>
                        <a:t>17</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fa-IR" sz="2000" dirty="0" smtClean="0">
                          <a:latin typeface="Times New Roman" panose="02020603050405020304" pitchFamily="18" charset="0"/>
                          <a:cs typeface="Times New Roman" panose="02020603050405020304" pitchFamily="18" charset="0"/>
                        </a:rPr>
                        <a:t>19</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15</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48640">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dirty="0" smtClean="0">
                          <a:latin typeface="Times New Roman" panose="02020603050405020304" pitchFamily="18" charset="0"/>
                          <a:cs typeface="Times New Roman" panose="02020603050405020304" pitchFamily="18" charset="0"/>
                        </a:rPr>
                        <a:t>16</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18</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dirty="0" smtClean="0">
                          <a:latin typeface="Times New Roman" panose="02020603050405020304" pitchFamily="18" charset="0"/>
                          <a:cs typeface="Times New Roman" panose="02020603050405020304" pitchFamily="18" charset="0"/>
                        </a:rPr>
                        <a:t>21</a:t>
                      </a:r>
                      <a:endParaRPr lang="en-US" sz="2000" dirty="0">
                        <a:latin typeface="Times New Roman" panose="02020603050405020304" pitchFamily="18" charset="0"/>
                        <a:cs typeface="Times New Roman" panose="02020603050405020304" pitchFamily="18" charset="0"/>
                      </a:endParaRPr>
                    </a:p>
                  </a:txBody>
                  <a:tcPr anchor="ctr"/>
                </a:tc>
                <a:tc>
                  <a:txBody>
                    <a:bodyPr/>
                    <a:lstStyle/>
                    <a:p>
                      <a:pPr algn="ctr"/>
                      <a:r>
                        <a:rPr lang="fa-IR" sz="2000" b="0" dirty="0" smtClean="0">
                          <a:latin typeface="Times New Roman" panose="02020603050405020304" pitchFamily="18" charset="0"/>
                          <a:cs typeface="Times New Roman" panose="02020603050405020304" pitchFamily="18" charset="0"/>
                        </a:rPr>
                        <a:t>30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r h="5255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Times New Roman" panose="02020603050405020304" pitchFamily="18" charset="0"/>
                          <a:cs typeface="Times New Roman" panose="02020603050405020304" pitchFamily="18" charset="0"/>
                        </a:rPr>
                        <a:t>4</a:t>
                      </a: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16</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000" b="0" smtClean="0">
                          <a:latin typeface="Times New Roman" panose="02020603050405020304" pitchFamily="18" charset="0"/>
                          <a:cs typeface="Times New Roman" panose="02020603050405020304" pitchFamily="18" charset="0"/>
                        </a:rPr>
                        <a:t>27</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11</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19</a:t>
                      </a:r>
                      <a:endParaRPr lang="en-US" sz="2000" dirty="0">
                        <a:cs typeface="B Zar" panose="00000400000000000000" pitchFamily="2" charset="-78"/>
                      </a:endParaRPr>
                    </a:p>
                  </a:txBody>
                  <a:tcPr anchor="ctr"/>
                </a:tc>
                <a:extLst>
                  <a:ext uri="{0D108BD9-81ED-4DB2-BD59-A6C34878D82A}">
                    <a16:rowId xmlns:a16="http://schemas.microsoft.com/office/drawing/2014/main" val="2438770735"/>
                  </a:ext>
                </a:extLst>
              </a:tr>
            </a:tbl>
          </a:graphicData>
        </a:graphic>
      </p:graphicFrame>
    </p:spTree>
    <p:extLst>
      <p:ext uri="{BB962C8B-B14F-4D97-AF65-F5344CB8AC3E}">
        <p14:creationId xmlns:p14="http://schemas.microsoft.com/office/powerpoint/2010/main" val="1601599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67921" y="514363"/>
            <a:ext cx="6652155" cy="433387"/>
          </a:xfrm>
          <a:solidFill>
            <a:schemeClr val="bg1"/>
          </a:solidFill>
        </p:spPr>
        <p:txBody>
          <a:bodyPr>
            <a:normAutofit fontScale="90000"/>
          </a:bodyPr>
          <a:lstStyle/>
          <a:p>
            <a:r>
              <a:rPr lang="fa-IR" sz="2800" dirty="0" smtClean="0">
                <a:cs typeface="B Titr" panose="00000700000000000000" pitchFamily="2" charset="-78"/>
              </a:rPr>
              <a:t>نکات اولیه</a:t>
            </a:r>
            <a:endParaRPr lang="en-US" sz="2800" dirty="0">
              <a:cs typeface="B Titr" panose="00000700000000000000" pitchFamily="2" charset="-78"/>
            </a:endParaRPr>
          </a:p>
        </p:txBody>
      </p:sp>
      <p:sp>
        <p:nvSpPr>
          <p:cNvPr id="6" name="Rectangle 5"/>
          <p:cNvSpPr/>
          <p:nvPr/>
        </p:nvSpPr>
        <p:spPr>
          <a:xfrm>
            <a:off x="7392255" y="1122627"/>
            <a:ext cx="827821" cy="44095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just" rtl="1"/>
            <a:r>
              <a:rPr lang="fa-IR" dirty="0" smtClean="0">
                <a:cs typeface="B Homa" panose="00000400000000000000" pitchFamily="2" charset="-78"/>
              </a:rPr>
              <a:t>نکته 1:</a:t>
            </a:r>
            <a:endParaRPr lang="en-US" dirty="0">
              <a:cs typeface="B Homa" panose="00000400000000000000" pitchFamily="2" charset="-78"/>
            </a:endParaRPr>
          </a:p>
        </p:txBody>
      </p:sp>
      <p:sp>
        <p:nvSpPr>
          <p:cNvPr id="8" name="Rectangle 7"/>
          <p:cNvSpPr/>
          <p:nvPr/>
        </p:nvSpPr>
        <p:spPr>
          <a:xfrm>
            <a:off x="1567921" y="1885888"/>
            <a:ext cx="6645306" cy="62614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rtlCol="0" anchor="ctr"/>
          <a:lstStyle/>
          <a:p>
            <a:pPr algn="just" rtl="1"/>
            <a:r>
              <a:rPr lang="fa-IR" sz="2000" b="1" dirty="0" smtClean="0">
                <a:solidFill>
                  <a:schemeClr val="tx1"/>
                </a:solidFill>
                <a:cs typeface="B Zar" panose="00000400000000000000" pitchFamily="2" charset="-78"/>
              </a:rPr>
              <a:t>ب- </a:t>
            </a:r>
            <a:r>
              <a:rPr lang="fa-IR" sz="2000" dirty="0" smtClean="0">
                <a:solidFill>
                  <a:schemeClr val="tx1"/>
                </a:solidFill>
                <a:cs typeface="B Zar" panose="00000400000000000000" pitchFamily="2" charset="-78"/>
              </a:rPr>
              <a:t>اگر ستونها بیشتر از سطرها بودند، باید یک سطر مجازی</a:t>
            </a:r>
            <a:r>
              <a:rPr lang="fa-IR" sz="2000" dirty="0">
                <a:solidFill>
                  <a:schemeClr val="tx1"/>
                </a:solidFill>
                <a:cs typeface="B Zar" panose="00000400000000000000" pitchFamily="2" charset="-78"/>
              </a:rPr>
              <a:t> با هزینه های صفر</a:t>
            </a:r>
            <a:r>
              <a:rPr lang="fa-IR" sz="2000" dirty="0" smtClean="0">
                <a:solidFill>
                  <a:schemeClr val="tx1"/>
                </a:solidFill>
                <a:cs typeface="B Zar" panose="00000400000000000000" pitchFamily="2" charset="-78"/>
              </a:rPr>
              <a:t> تشکیل داد</a:t>
            </a:r>
          </a:p>
        </p:txBody>
      </p:sp>
      <p:graphicFrame>
        <p:nvGraphicFramePr>
          <p:cNvPr id="9" name="Table 8"/>
          <p:cNvGraphicFramePr>
            <a:graphicFrameLocks noGrp="1"/>
          </p:cNvGraphicFramePr>
          <p:nvPr>
            <p:extLst>
              <p:ext uri="{D42A27DB-BD31-4B8C-83A1-F6EECF244321}">
                <p14:modId xmlns:p14="http://schemas.microsoft.com/office/powerpoint/2010/main" val="2076792986"/>
              </p:ext>
            </p:extLst>
          </p:nvPr>
        </p:nvGraphicFramePr>
        <p:xfrm>
          <a:off x="3062525" y="2920398"/>
          <a:ext cx="3199025" cy="1584960"/>
        </p:xfrm>
        <a:graphic>
          <a:graphicData uri="http://schemas.openxmlformats.org/drawingml/2006/table">
            <a:tbl>
              <a:tblPr firstRow="1" bandRow="1"/>
              <a:tblGrid>
                <a:gridCol w="639805">
                  <a:extLst>
                    <a:ext uri="{9D8B030D-6E8A-4147-A177-3AD203B41FA5}">
                      <a16:colId xmlns:a16="http://schemas.microsoft.com/office/drawing/2014/main" val="1030949539"/>
                    </a:ext>
                  </a:extLst>
                </a:gridCol>
                <a:gridCol w="639805">
                  <a:extLst>
                    <a:ext uri="{9D8B030D-6E8A-4147-A177-3AD203B41FA5}">
                      <a16:colId xmlns:a16="http://schemas.microsoft.com/office/drawing/2014/main" val="1168320407"/>
                    </a:ext>
                  </a:extLst>
                </a:gridCol>
                <a:gridCol w="639805">
                  <a:extLst>
                    <a:ext uri="{9D8B030D-6E8A-4147-A177-3AD203B41FA5}">
                      <a16:colId xmlns:a16="http://schemas.microsoft.com/office/drawing/2014/main" val="1278499852"/>
                    </a:ext>
                  </a:extLst>
                </a:gridCol>
                <a:gridCol w="639805">
                  <a:extLst>
                    <a:ext uri="{9D8B030D-6E8A-4147-A177-3AD203B41FA5}">
                      <a16:colId xmlns:a16="http://schemas.microsoft.com/office/drawing/2014/main" val="3339871959"/>
                    </a:ext>
                  </a:extLst>
                </a:gridCol>
                <a:gridCol w="639805">
                  <a:extLst>
                    <a:ext uri="{9D8B030D-6E8A-4147-A177-3AD203B41FA5}">
                      <a16:colId xmlns:a16="http://schemas.microsoft.com/office/drawing/2014/main" val="2210792593"/>
                    </a:ext>
                  </a:extLst>
                </a:gridCol>
              </a:tblGrid>
              <a:tr h="395494">
                <a:tc>
                  <a:txBody>
                    <a:bodyPr/>
                    <a:lstStyle/>
                    <a:p>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000" b="0" dirty="0" smtClean="0">
                          <a:latin typeface="Times New Roman" panose="02020603050405020304" pitchFamily="18" charset="0"/>
                          <a:cs typeface="Times New Roman" panose="02020603050405020304" pitchFamily="18" charset="0"/>
                        </a:rPr>
                        <a:t>4</a:t>
                      </a:r>
                      <a:endParaRPr lang="en-US" sz="2000" b="0"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220083633"/>
                  </a:ext>
                </a:extLst>
              </a:tr>
              <a:tr h="395494">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12</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24</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000" b="0" dirty="0" smtClean="0">
                          <a:latin typeface="Times New Roman" panose="02020603050405020304" pitchFamily="18" charset="0"/>
                          <a:cs typeface="Times New Roman" panose="02020603050405020304" pitchFamily="18" charset="0"/>
                        </a:rPr>
                        <a:t>10</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395494">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7</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8</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000" b="0" dirty="0" smtClean="0">
                          <a:latin typeface="Times New Roman" panose="02020603050405020304" pitchFamily="18" charset="0"/>
                          <a:cs typeface="Times New Roman" panose="02020603050405020304" pitchFamily="18" charset="0"/>
                        </a:rPr>
                        <a:t>12</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395494">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27</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21</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000" b="0" dirty="0" smtClean="0">
                          <a:latin typeface="Times New Roman" panose="02020603050405020304" pitchFamily="18" charset="0"/>
                          <a:cs typeface="Times New Roman" panose="02020603050405020304" pitchFamily="18" charset="0"/>
                        </a:rPr>
                        <a:t>14</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475000486"/>
              </p:ext>
            </p:extLst>
          </p:nvPr>
        </p:nvGraphicFramePr>
        <p:xfrm>
          <a:off x="3062525" y="4515246"/>
          <a:ext cx="3199025" cy="396240"/>
        </p:xfrm>
        <a:graphic>
          <a:graphicData uri="http://schemas.openxmlformats.org/drawingml/2006/table">
            <a:tbl>
              <a:tblPr firstRow="1" bandRow="1"/>
              <a:tblGrid>
                <a:gridCol w="639805">
                  <a:extLst>
                    <a:ext uri="{9D8B030D-6E8A-4147-A177-3AD203B41FA5}">
                      <a16:colId xmlns:a16="http://schemas.microsoft.com/office/drawing/2014/main" val="860099632"/>
                    </a:ext>
                  </a:extLst>
                </a:gridCol>
                <a:gridCol w="639805">
                  <a:extLst>
                    <a:ext uri="{9D8B030D-6E8A-4147-A177-3AD203B41FA5}">
                      <a16:colId xmlns:a16="http://schemas.microsoft.com/office/drawing/2014/main" val="979705657"/>
                    </a:ext>
                  </a:extLst>
                </a:gridCol>
                <a:gridCol w="639805">
                  <a:extLst>
                    <a:ext uri="{9D8B030D-6E8A-4147-A177-3AD203B41FA5}">
                      <a16:colId xmlns:a16="http://schemas.microsoft.com/office/drawing/2014/main" val="383293071"/>
                    </a:ext>
                  </a:extLst>
                </a:gridCol>
                <a:gridCol w="639805">
                  <a:extLst>
                    <a:ext uri="{9D8B030D-6E8A-4147-A177-3AD203B41FA5}">
                      <a16:colId xmlns:a16="http://schemas.microsoft.com/office/drawing/2014/main" val="1869302099"/>
                    </a:ext>
                  </a:extLst>
                </a:gridCol>
                <a:gridCol w="639805">
                  <a:extLst>
                    <a:ext uri="{9D8B030D-6E8A-4147-A177-3AD203B41FA5}">
                      <a16:colId xmlns:a16="http://schemas.microsoft.com/office/drawing/2014/main" val="3674645773"/>
                    </a:ext>
                  </a:extLst>
                </a:gridCol>
              </a:tblGrid>
              <a:tr h="395494">
                <a:tc>
                  <a:txBody>
                    <a:bodyPr/>
                    <a:lstStyle/>
                    <a:p>
                      <a:r>
                        <a:rPr lang="fa-IR" sz="2000" b="0" dirty="0" smtClean="0">
                          <a:latin typeface="Times New Roman" panose="02020603050405020304" pitchFamily="18" charset="0"/>
                          <a:cs typeface="Times New Roman" panose="02020603050405020304" pitchFamily="18" charset="0"/>
                        </a:rPr>
                        <a:t>4</a:t>
                      </a:r>
                      <a:endParaRPr lang="en-US" sz="2000" b="0" dirty="0">
                        <a:latin typeface="Times New Roman" panose="02020603050405020304" pitchFamily="18" charset="0"/>
                        <a:cs typeface="Times New Roman" panose="02020603050405020304" pitchFamily="18" charset="0"/>
                      </a:endParaRPr>
                    </a:p>
                  </a:txBody>
                  <a:tcPr anchor="ctr">
                    <a:solidFill>
                      <a:schemeClr val="accent1">
                        <a:lumMod val="60000"/>
                        <a:lumOff val="40000"/>
                      </a:schemeClr>
                    </a:solidFill>
                  </a:tcPr>
                </a:tc>
                <a:tc>
                  <a:txBody>
                    <a:bodyPr/>
                    <a:lstStyle/>
                    <a:p>
                      <a:pPr algn="ctr"/>
                      <a:r>
                        <a:rPr lang="fa-IR"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solidFill>
                      <a:schemeClr val="accent1">
                        <a:lumMod val="60000"/>
                        <a:lumOff val="40000"/>
                      </a:schemeClr>
                    </a:solidFill>
                  </a:tcPr>
                </a:tc>
                <a:tc>
                  <a:txBody>
                    <a:bodyPr/>
                    <a:lstStyle/>
                    <a:p>
                      <a:pPr algn="ctr"/>
                      <a:r>
                        <a:rPr lang="fa-IR"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solidFill>
                      <a:schemeClr val="accent1">
                        <a:lumMod val="60000"/>
                        <a:lumOff val="40000"/>
                      </a:schemeClr>
                    </a:solidFill>
                  </a:tcPr>
                </a:tc>
                <a:tc>
                  <a:txBody>
                    <a:bodyPr/>
                    <a:lstStyle/>
                    <a:p>
                      <a:pPr algn="ctr"/>
                      <a:r>
                        <a:rPr lang="fa-IR"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solidFill>
                      <a:schemeClr val="accent1">
                        <a:lumMod val="60000"/>
                        <a:lumOff val="40000"/>
                      </a:schemeClr>
                    </a:solidFill>
                  </a:tcPr>
                </a:tc>
                <a:tc>
                  <a:txBody>
                    <a:bodyPr/>
                    <a:lstStyle/>
                    <a:p>
                      <a:pPr algn="ctr"/>
                      <a:r>
                        <a:rPr lang="fa-IR" sz="2000" b="0" dirty="0" smtClean="0">
                          <a:latin typeface="Times New Roman" panose="02020603050405020304" pitchFamily="18" charset="0"/>
                          <a:cs typeface="Times New Roman" panose="02020603050405020304" pitchFamily="18" charset="0"/>
                        </a:rPr>
                        <a:t>0</a:t>
                      </a:r>
                      <a:endParaRPr lang="en-US" sz="2000" b="0" dirty="0">
                        <a:latin typeface="Times New Roman" panose="02020603050405020304" pitchFamily="18" charset="0"/>
                        <a:cs typeface="Times New Roman" panose="02020603050405020304" pitchFamily="18" charset="0"/>
                      </a:endParaRPr>
                    </a:p>
                  </a:txBody>
                  <a:tcPr anchor="ctr">
                    <a:solidFill>
                      <a:schemeClr val="accent1">
                        <a:lumMod val="60000"/>
                        <a:lumOff val="40000"/>
                      </a:schemeClr>
                    </a:solidFill>
                  </a:tcPr>
                </a:tc>
                <a:extLst>
                  <a:ext uri="{0D108BD9-81ED-4DB2-BD59-A6C34878D82A}">
                    <a16:rowId xmlns:a16="http://schemas.microsoft.com/office/drawing/2014/main" val="2325161241"/>
                  </a:ext>
                </a:extLst>
              </a:tr>
            </a:tbl>
          </a:graphicData>
        </a:graphic>
      </p:graphicFrame>
    </p:spTree>
    <p:extLst>
      <p:ext uri="{BB962C8B-B14F-4D97-AF65-F5344CB8AC3E}">
        <p14:creationId xmlns:p14="http://schemas.microsoft.com/office/powerpoint/2010/main" val="6007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67921" y="514363"/>
            <a:ext cx="6652155" cy="433387"/>
          </a:xfrm>
          <a:solidFill>
            <a:schemeClr val="bg1"/>
          </a:solidFill>
        </p:spPr>
        <p:txBody>
          <a:bodyPr>
            <a:normAutofit fontScale="90000"/>
          </a:bodyPr>
          <a:lstStyle/>
          <a:p>
            <a:r>
              <a:rPr lang="fa-IR" sz="2800" dirty="0" smtClean="0">
                <a:cs typeface="B Titr" panose="00000700000000000000" pitchFamily="2" charset="-78"/>
              </a:rPr>
              <a:t>نکات اولیه</a:t>
            </a:r>
            <a:endParaRPr lang="en-US" sz="2800" dirty="0">
              <a:cs typeface="B Titr" panose="00000700000000000000" pitchFamily="2" charset="-78"/>
            </a:endParaRPr>
          </a:p>
        </p:txBody>
      </p:sp>
      <p:sp>
        <p:nvSpPr>
          <p:cNvPr id="5" name="Rectangle 4"/>
          <p:cNvSpPr/>
          <p:nvPr/>
        </p:nvSpPr>
        <p:spPr>
          <a:xfrm>
            <a:off x="7392255" y="1122627"/>
            <a:ext cx="827821" cy="44095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just" rtl="1"/>
            <a:r>
              <a:rPr lang="fa-IR" dirty="0" smtClean="0">
                <a:cs typeface="B Homa" panose="00000400000000000000" pitchFamily="2" charset="-78"/>
              </a:rPr>
              <a:t>نکته 2:</a:t>
            </a:r>
            <a:endParaRPr lang="en-US" dirty="0">
              <a:cs typeface="B Homa" panose="00000400000000000000" pitchFamily="2" charset="-78"/>
            </a:endParaRPr>
          </a:p>
        </p:txBody>
      </p:sp>
      <p:sp>
        <p:nvSpPr>
          <p:cNvPr id="6" name="Rectangle 5"/>
          <p:cNvSpPr/>
          <p:nvPr/>
        </p:nvSpPr>
        <p:spPr>
          <a:xfrm>
            <a:off x="1567921" y="1711230"/>
            <a:ext cx="6645306" cy="518265"/>
          </a:xfrm>
          <a:prstGeom prst="rect">
            <a:avLst/>
          </a:prstGeom>
          <a:noFill/>
          <a:ln>
            <a:noFill/>
          </a:ln>
        </p:spPr>
        <p:style>
          <a:lnRef idx="3">
            <a:schemeClr val="lt1"/>
          </a:lnRef>
          <a:fillRef idx="1">
            <a:schemeClr val="accent1"/>
          </a:fillRef>
          <a:effectRef idx="1">
            <a:schemeClr val="accent1"/>
          </a:effectRef>
          <a:fontRef idx="minor">
            <a:schemeClr val="lt1"/>
          </a:fontRef>
        </p:style>
        <p:txBody>
          <a:bodyPr rtlCol="0" anchor="ctr"/>
          <a:lstStyle/>
          <a:p>
            <a:pPr algn="just" rtl="1"/>
            <a:r>
              <a:rPr lang="fa-IR" sz="2000" dirty="0" smtClean="0">
                <a:solidFill>
                  <a:schemeClr val="tx1"/>
                </a:solidFill>
                <a:cs typeface="B Zar" panose="00000400000000000000" pitchFamily="2" charset="-78"/>
              </a:rPr>
              <a:t>روش حل تخصیص برای مسائل از نوع کمینه (هزینه) است</a:t>
            </a:r>
            <a:endParaRPr lang="fa-IR" sz="2000" dirty="0">
              <a:solidFill>
                <a:schemeClr val="tx1"/>
              </a:solidFill>
              <a:cs typeface="B Zar" panose="00000400000000000000" pitchFamily="2" charset="-78"/>
            </a:endParaRPr>
          </a:p>
        </p:txBody>
      </p:sp>
      <p:sp>
        <p:nvSpPr>
          <p:cNvPr id="11" name="Rectangle 10"/>
          <p:cNvSpPr/>
          <p:nvPr/>
        </p:nvSpPr>
        <p:spPr>
          <a:xfrm>
            <a:off x="1530849" y="2201733"/>
            <a:ext cx="6277511" cy="1015663"/>
          </a:xfrm>
          <a:prstGeom prst="rect">
            <a:avLst/>
          </a:prstGeom>
        </p:spPr>
        <p:txBody>
          <a:bodyPr wrap="square">
            <a:spAutoFit/>
          </a:bodyPr>
          <a:lstStyle/>
          <a:p>
            <a:pPr algn="just" rtl="1">
              <a:lnSpc>
                <a:spcPct val="150000"/>
              </a:lnSpc>
            </a:pPr>
            <a:r>
              <a:rPr lang="fa-IR" sz="2000" dirty="0">
                <a:cs typeface="B Zar" panose="00000400000000000000" pitchFamily="2" charset="-78"/>
              </a:rPr>
              <a:t> اگر اعداد داخل جدول برای مسائل از نوع بیشینه (سود</a:t>
            </a:r>
            <a:r>
              <a:rPr lang="fa-IR" sz="2000" dirty="0" smtClean="0">
                <a:cs typeface="B Zar" panose="00000400000000000000" pitchFamily="2" charset="-78"/>
              </a:rPr>
              <a:t>) بود، فقط کافی است اعداد داخل جدول را قبل از حل در یک</a:t>
            </a:r>
            <a:r>
              <a:rPr lang="fa-IR" sz="2000" b="1" dirty="0" smtClean="0">
                <a:cs typeface="B Zar" panose="00000400000000000000" pitchFamily="2" charset="-78"/>
              </a:rPr>
              <a:t> منفی </a:t>
            </a:r>
            <a:r>
              <a:rPr lang="fa-IR" sz="2000" dirty="0" smtClean="0">
                <a:cs typeface="B Zar" panose="00000400000000000000" pitchFamily="2" charset="-78"/>
              </a:rPr>
              <a:t>ضرب نمود</a:t>
            </a:r>
            <a:endParaRPr lang="fa-IR" sz="2000" dirty="0">
              <a:cs typeface="B Zar" panose="00000400000000000000" pitchFamily="2" charset="-78"/>
            </a:endParaRPr>
          </a:p>
        </p:txBody>
      </p:sp>
      <p:graphicFrame>
        <p:nvGraphicFramePr>
          <p:cNvPr id="12" name="Table 11"/>
          <p:cNvGraphicFramePr>
            <a:graphicFrameLocks noGrp="1"/>
          </p:cNvGraphicFramePr>
          <p:nvPr>
            <p:extLst>
              <p:ext uri="{D42A27DB-BD31-4B8C-83A1-F6EECF244321}">
                <p14:modId xmlns:p14="http://schemas.microsoft.com/office/powerpoint/2010/main" val="3624027396"/>
              </p:ext>
            </p:extLst>
          </p:nvPr>
        </p:nvGraphicFramePr>
        <p:xfrm>
          <a:off x="2749442" y="3648316"/>
          <a:ext cx="3363576" cy="2060880"/>
        </p:xfrm>
        <a:graphic>
          <a:graphicData uri="http://schemas.openxmlformats.org/drawingml/2006/table">
            <a:tbl>
              <a:tblPr firstRow="1" bandRow="1"/>
              <a:tblGrid>
                <a:gridCol w="840894">
                  <a:extLst>
                    <a:ext uri="{9D8B030D-6E8A-4147-A177-3AD203B41FA5}">
                      <a16:colId xmlns:a16="http://schemas.microsoft.com/office/drawing/2014/main" val="1030949539"/>
                    </a:ext>
                  </a:extLst>
                </a:gridCol>
                <a:gridCol w="840894">
                  <a:extLst>
                    <a:ext uri="{9D8B030D-6E8A-4147-A177-3AD203B41FA5}">
                      <a16:colId xmlns:a16="http://schemas.microsoft.com/office/drawing/2014/main" val="1168320407"/>
                    </a:ext>
                  </a:extLst>
                </a:gridCol>
                <a:gridCol w="840894">
                  <a:extLst>
                    <a:ext uri="{9D8B030D-6E8A-4147-A177-3AD203B41FA5}">
                      <a16:colId xmlns:a16="http://schemas.microsoft.com/office/drawing/2014/main" val="1278499852"/>
                    </a:ext>
                  </a:extLst>
                </a:gridCol>
                <a:gridCol w="840894">
                  <a:extLst>
                    <a:ext uri="{9D8B030D-6E8A-4147-A177-3AD203B41FA5}">
                      <a16:colId xmlns:a16="http://schemas.microsoft.com/office/drawing/2014/main" val="3339871959"/>
                    </a:ext>
                  </a:extLst>
                </a:gridCol>
              </a:tblGrid>
              <a:tr h="511764">
                <a:tc>
                  <a:txBody>
                    <a:bodyPr/>
                    <a:lstStyle/>
                    <a:p>
                      <a:endParaRPr lang="en-US" sz="24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400" b="0" dirty="0" smtClean="0">
                          <a:latin typeface="Times New Roman" panose="02020603050405020304" pitchFamily="18" charset="0"/>
                          <a:cs typeface="Times New Roman" panose="02020603050405020304" pitchFamily="18" charset="0"/>
                        </a:rPr>
                        <a:t>1</a:t>
                      </a:r>
                      <a:endParaRPr lang="en-US" sz="24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400" b="0" dirty="0" smtClean="0">
                          <a:latin typeface="Times New Roman" panose="02020603050405020304" pitchFamily="18" charset="0"/>
                          <a:cs typeface="Times New Roman" panose="02020603050405020304" pitchFamily="18" charset="0"/>
                        </a:rPr>
                        <a:t>2</a:t>
                      </a:r>
                      <a:endParaRPr lang="en-US" sz="24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400" b="0" dirty="0" smtClean="0">
                          <a:latin typeface="Times New Roman" panose="02020603050405020304" pitchFamily="18" charset="0"/>
                          <a:cs typeface="Times New Roman" panose="02020603050405020304" pitchFamily="18" charset="0"/>
                        </a:rPr>
                        <a:t>3</a:t>
                      </a:r>
                      <a:endParaRPr lang="en-US" sz="2400" b="0"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220083633"/>
                  </a:ext>
                </a:extLst>
              </a:tr>
              <a:tr h="516372">
                <a:tc>
                  <a:txBody>
                    <a:bodyPr/>
                    <a:lstStyle/>
                    <a:p>
                      <a:r>
                        <a:rPr lang="en-US" sz="2400" b="0" dirty="0" smtClean="0">
                          <a:latin typeface="Times New Roman" panose="02020603050405020304" pitchFamily="18" charset="0"/>
                          <a:cs typeface="Times New Roman" panose="02020603050405020304" pitchFamily="18" charset="0"/>
                        </a:rPr>
                        <a:t>1</a:t>
                      </a:r>
                      <a:endParaRPr lang="en-US" sz="24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400" b="1" dirty="0" smtClean="0">
                          <a:latin typeface="Times New Roman" panose="02020603050405020304" pitchFamily="18" charset="0"/>
                          <a:cs typeface="Times New Roman" panose="02020603050405020304" pitchFamily="18" charset="0"/>
                        </a:rPr>
                        <a:t>15</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b="1" dirty="0" smtClean="0">
                          <a:latin typeface="Times New Roman" panose="02020603050405020304" pitchFamily="18" charset="0"/>
                          <a:cs typeface="Times New Roman" panose="02020603050405020304" pitchFamily="18" charset="0"/>
                        </a:rPr>
                        <a:t>12</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b="1" dirty="0" smtClean="0">
                          <a:latin typeface="Times New Roman" panose="02020603050405020304" pitchFamily="18" charset="0"/>
                          <a:cs typeface="Times New Roman" panose="02020603050405020304" pitchFamily="18" charset="0"/>
                        </a:rPr>
                        <a:t>24</a:t>
                      </a:r>
                      <a:endParaRPr lang="en-US" sz="24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16372">
                <a:tc>
                  <a:txBody>
                    <a:bodyPr/>
                    <a:lstStyle/>
                    <a:p>
                      <a:r>
                        <a:rPr lang="en-US" sz="2400" b="0" dirty="0" smtClean="0">
                          <a:latin typeface="Times New Roman" panose="02020603050405020304" pitchFamily="18" charset="0"/>
                          <a:cs typeface="Times New Roman" panose="02020603050405020304" pitchFamily="18" charset="0"/>
                        </a:rPr>
                        <a:t>2</a:t>
                      </a:r>
                      <a:endParaRPr lang="en-US" sz="24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400" b="1" smtClean="0">
                          <a:latin typeface="Times New Roman" panose="02020603050405020304" pitchFamily="18" charset="0"/>
                          <a:cs typeface="Times New Roman" panose="02020603050405020304" pitchFamily="18" charset="0"/>
                        </a:rPr>
                        <a:t>7</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b="1" dirty="0" smtClean="0">
                          <a:latin typeface="Times New Roman" panose="02020603050405020304" pitchFamily="18" charset="0"/>
                          <a:cs typeface="Times New Roman" panose="02020603050405020304" pitchFamily="18" charset="0"/>
                        </a:rPr>
                        <a:t>8</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b="1" dirty="0" smtClean="0">
                          <a:latin typeface="Times New Roman" panose="02020603050405020304" pitchFamily="18" charset="0"/>
                          <a:cs typeface="Times New Roman" panose="02020603050405020304" pitchFamily="18" charset="0"/>
                        </a:rPr>
                        <a:t>15</a:t>
                      </a:r>
                      <a:endParaRPr lang="en-US" sz="24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16372">
                <a:tc>
                  <a:txBody>
                    <a:bodyPr/>
                    <a:lstStyle/>
                    <a:p>
                      <a:r>
                        <a:rPr lang="en-US" sz="2400" b="0" dirty="0" smtClean="0">
                          <a:latin typeface="Times New Roman" panose="02020603050405020304" pitchFamily="18" charset="0"/>
                          <a:cs typeface="Times New Roman" panose="02020603050405020304" pitchFamily="18" charset="0"/>
                        </a:rPr>
                        <a:t>3</a:t>
                      </a:r>
                      <a:endParaRPr lang="en-US" sz="24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400" b="1" smtClean="0">
                          <a:latin typeface="Times New Roman" panose="02020603050405020304" pitchFamily="18" charset="0"/>
                          <a:cs typeface="Times New Roman" panose="02020603050405020304" pitchFamily="18" charset="0"/>
                        </a:rPr>
                        <a:t>27</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b="1" dirty="0" smtClean="0">
                          <a:latin typeface="Times New Roman" panose="02020603050405020304" pitchFamily="18" charset="0"/>
                          <a:cs typeface="Times New Roman" panose="02020603050405020304" pitchFamily="18" charset="0"/>
                        </a:rPr>
                        <a:t>18</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en-US" sz="2400" b="1" dirty="0" smtClean="0">
                          <a:latin typeface="Times New Roman" panose="02020603050405020304" pitchFamily="18" charset="0"/>
                          <a:cs typeface="Times New Roman" panose="02020603050405020304" pitchFamily="18" charset="0"/>
                        </a:rPr>
                        <a:t>21</a:t>
                      </a:r>
                      <a:endParaRPr lang="en-US" sz="24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bl>
          </a:graphicData>
        </a:graphic>
      </p:graphicFrame>
    </p:spTree>
    <p:extLst>
      <p:ext uri="{BB962C8B-B14F-4D97-AF65-F5344CB8AC3E}">
        <p14:creationId xmlns:p14="http://schemas.microsoft.com/office/powerpoint/2010/main" val="270973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1567921" y="514363"/>
            <a:ext cx="6652155" cy="433387"/>
          </a:xfrm>
          <a:solidFill>
            <a:schemeClr val="bg1"/>
          </a:solidFill>
        </p:spPr>
        <p:txBody>
          <a:bodyPr>
            <a:normAutofit fontScale="90000"/>
          </a:bodyPr>
          <a:lstStyle/>
          <a:p>
            <a:r>
              <a:rPr lang="fa-IR" sz="2800" dirty="0" smtClean="0">
                <a:cs typeface="B Titr" panose="00000700000000000000" pitchFamily="2" charset="-78"/>
              </a:rPr>
              <a:t>نکات اولیه</a:t>
            </a:r>
            <a:endParaRPr lang="en-US" sz="2800" dirty="0">
              <a:cs typeface="B Titr" panose="00000700000000000000" pitchFamily="2" charset="-78"/>
            </a:endParaRPr>
          </a:p>
        </p:txBody>
      </p:sp>
      <p:sp>
        <p:nvSpPr>
          <p:cNvPr id="13" name="Rectangle 12"/>
          <p:cNvSpPr/>
          <p:nvPr/>
        </p:nvSpPr>
        <p:spPr>
          <a:xfrm>
            <a:off x="7392255" y="1122627"/>
            <a:ext cx="827821" cy="44095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just" rtl="1"/>
            <a:r>
              <a:rPr lang="fa-IR" dirty="0" smtClean="0">
                <a:cs typeface="B Homa" panose="00000400000000000000" pitchFamily="2" charset="-78"/>
              </a:rPr>
              <a:t>نکته 2:</a:t>
            </a:r>
            <a:endParaRPr lang="en-US" dirty="0">
              <a:cs typeface="B Homa" panose="00000400000000000000" pitchFamily="2" charset="-78"/>
            </a:endParaRPr>
          </a:p>
        </p:txBody>
      </p:sp>
      <p:sp>
        <p:nvSpPr>
          <p:cNvPr id="14" name="Rectangle 13"/>
          <p:cNvSpPr/>
          <p:nvPr/>
        </p:nvSpPr>
        <p:spPr>
          <a:xfrm>
            <a:off x="1567921" y="1711230"/>
            <a:ext cx="6645306" cy="518265"/>
          </a:xfrm>
          <a:prstGeom prst="rect">
            <a:avLst/>
          </a:prstGeom>
          <a:noFill/>
          <a:ln>
            <a:noFill/>
          </a:ln>
        </p:spPr>
        <p:style>
          <a:lnRef idx="3">
            <a:schemeClr val="lt1"/>
          </a:lnRef>
          <a:fillRef idx="1">
            <a:schemeClr val="accent1"/>
          </a:fillRef>
          <a:effectRef idx="1">
            <a:schemeClr val="accent1"/>
          </a:effectRef>
          <a:fontRef idx="minor">
            <a:schemeClr val="lt1"/>
          </a:fontRef>
        </p:style>
        <p:txBody>
          <a:bodyPr rtlCol="0" anchor="ctr"/>
          <a:lstStyle/>
          <a:p>
            <a:pPr algn="just" rtl="1"/>
            <a:r>
              <a:rPr lang="fa-IR" sz="2000" dirty="0" smtClean="0">
                <a:solidFill>
                  <a:schemeClr val="tx1"/>
                </a:solidFill>
                <a:cs typeface="B Zar" panose="00000400000000000000" pitchFamily="2" charset="-78"/>
              </a:rPr>
              <a:t>روش حل تخصیص برای مسائل از نوع کمینه (هزینه) است</a:t>
            </a:r>
            <a:endParaRPr lang="fa-IR" sz="2000" dirty="0">
              <a:solidFill>
                <a:schemeClr val="tx1"/>
              </a:solidFill>
              <a:cs typeface="B Zar" panose="00000400000000000000" pitchFamily="2" charset="-78"/>
            </a:endParaRPr>
          </a:p>
        </p:txBody>
      </p:sp>
      <p:sp>
        <p:nvSpPr>
          <p:cNvPr id="15" name="Rectangle 14"/>
          <p:cNvSpPr/>
          <p:nvPr/>
        </p:nvSpPr>
        <p:spPr>
          <a:xfrm>
            <a:off x="1530849" y="2201733"/>
            <a:ext cx="6277511" cy="1015663"/>
          </a:xfrm>
          <a:prstGeom prst="rect">
            <a:avLst/>
          </a:prstGeom>
        </p:spPr>
        <p:txBody>
          <a:bodyPr wrap="square">
            <a:spAutoFit/>
          </a:bodyPr>
          <a:lstStyle/>
          <a:p>
            <a:pPr algn="just" rtl="1">
              <a:lnSpc>
                <a:spcPct val="150000"/>
              </a:lnSpc>
            </a:pPr>
            <a:r>
              <a:rPr lang="fa-IR" sz="2000" dirty="0">
                <a:cs typeface="B Zar" panose="00000400000000000000" pitchFamily="2" charset="-78"/>
              </a:rPr>
              <a:t> اگر اعداد داخل جدول برای مسائل از نوع بیشینه (سود</a:t>
            </a:r>
            <a:r>
              <a:rPr lang="fa-IR" sz="2000" dirty="0" smtClean="0">
                <a:cs typeface="B Zar" panose="00000400000000000000" pitchFamily="2" charset="-78"/>
              </a:rPr>
              <a:t>) بود، فقط کافی است اعداد داخل جدول را قبل از حل در یک</a:t>
            </a:r>
            <a:r>
              <a:rPr lang="fa-IR" sz="2000" b="1" dirty="0" smtClean="0">
                <a:cs typeface="B Zar" panose="00000400000000000000" pitchFamily="2" charset="-78"/>
              </a:rPr>
              <a:t> منفی </a:t>
            </a:r>
            <a:r>
              <a:rPr lang="fa-IR" sz="2000" dirty="0" smtClean="0">
                <a:cs typeface="B Zar" panose="00000400000000000000" pitchFamily="2" charset="-78"/>
              </a:rPr>
              <a:t>ضرب نمود</a:t>
            </a:r>
            <a:endParaRPr lang="fa-IR" sz="2000" dirty="0">
              <a:cs typeface="B Zar" panose="00000400000000000000" pitchFamily="2" charset="-78"/>
            </a:endParaRPr>
          </a:p>
        </p:txBody>
      </p:sp>
      <p:graphicFrame>
        <p:nvGraphicFramePr>
          <p:cNvPr id="16" name="Table 15"/>
          <p:cNvGraphicFramePr>
            <a:graphicFrameLocks noGrp="1"/>
          </p:cNvGraphicFramePr>
          <p:nvPr>
            <p:extLst>
              <p:ext uri="{D42A27DB-BD31-4B8C-83A1-F6EECF244321}">
                <p14:modId xmlns:p14="http://schemas.microsoft.com/office/powerpoint/2010/main" val="3335808606"/>
              </p:ext>
            </p:extLst>
          </p:nvPr>
        </p:nvGraphicFramePr>
        <p:xfrm>
          <a:off x="2749442" y="3648316"/>
          <a:ext cx="3363576" cy="2060880"/>
        </p:xfrm>
        <a:graphic>
          <a:graphicData uri="http://schemas.openxmlformats.org/drawingml/2006/table">
            <a:tbl>
              <a:tblPr firstRow="1" bandRow="1"/>
              <a:tblGrid>
                <a:gridCol w="840894">
                  <a:extLst>
                    <a:ext uri="{9D8B030D-6E8A-4147-A177-3AD203B41FA5}">
                      <a16:colId xmlns:a16="http://schemas.microsoft.com/office/drawing/2014/main" val="1030949539"/>
                    </a:ext>
                  </a:extLst>
                </a:gridCol>
                <a:gridCol w="840894">
                  <a:extLst>
                    <a:ext uri="{9D8B030D-6E8A-4147-A177-3AD203B41FA5}">
                      <a16:colId xmlns:a16="http://schemas.microsoft.com/office/drawing/2014/main" val="1168320407"/>
                    </a:ext>
                  </a:extLst>
                </a:gridCol>
                <a:gridCol w="840894">
                  <a:extLst>
                    <a:ext uri="{9D8B030D-6E8A-4147-A177-3AD203B41FA5}">
                      <a16:colId xmlns:a16="http://schemas.microsoft.com/office/drawing/2014/main" val="1278499852"/>
                    </a:ext>
                  </a:extLst>
                </a:gridCol>
                <a:gridCol w="840894">
                  <a:extLst>
                    <a:ext uri="{9D8B030D-6E8A-4147-A177-3AD203B41FA5}">
                      <a16:colId xmlns:a16="http://schemas.microsoft.com/office/drawing/2014/main" val="3339871959"/>
                    </a:ext>
                  </a:extLst>
                </a:gridCol>
              </a:tblGrid>
              <a:tr h="511764">
                <a:tc>
                  <a:txBody>
                    <a:bodyPr/>
                    <a:lstStyle/>
                    <a:p>
                      <a:endParaRPr lang="en-US" sz="2400" b="0" dirty="0">
                        <a:latin typeface="Times New Roman" panose="02020603050405020304" pitchFamily="18" charset="0"/>
                        <a:cs typeface="Times New Roman" panose="02020603050405020304" pitchFamily="18" charset="0"/>
                      </a:endParaRPr>
                    </a:p>
                  </a:txBody>
                  <a:tcPr anchor="ctr"/>
                </a:tc>
                <a:tc>
                  <a:txBody>
                    <a:bodyPr/>
                    <a:lstStyle/>
                    <a:p>
                      <a:pPr algn="ctr"/>
                      <a:r>
                        <a:rPr lang="fa-IR" sz="2400" b="0" dirty="0" smtClean="0">
                          <a:latin typeface="Times New Roman" panose="02020603050405020304" pitchFamily="18" charset="0"/>
                          <a:cs typeface="Times New Roman" panose="02020603050405020304" pitchFamily="18" charset="0"/>
                        </a:rPr>
                        <a:t>1</a:t>
                      </a:r>
                      <a:endParaRPr lang="en-US" sz="24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400" b="0" dirty="0" smtClean="0">
                          <a:latin typeface="Times New Roman" panose="02020603050405020304" pitchFamily="18" charset="0"/>
                          <a:cs typeface="Times New Roman" panose="02020603050405020304" pitchFamily="18" charset="0"/>
                        </a:rPr>
                        <a:t>2</a:t>
                      </a:r>
                      <a:endParaRPr lang="en-US" sz="24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400" b="0" dirty="0" smtClean="0">
                          <a:latin typeface="Times New Roman" panose="02020603050405020304" pitchFamily="18" charset="0"/>
                          <a:cs typeface="Times New Roman" panose="02020603050405020304" pitchFamily="18" charset="0"/>
                        </a:rPr>
                        <a:t>3</a:t>
                      </a:r>
                      <a:endParaRPr lang="en-US" sz="2400" b="0"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220083633"/>
                  </a:ext>
                </a:extLst>
              </a:tr>
              <a:tr h="516372">
                <a:tc>
                  <a:txBody>
                    <a:bodyPr/>
                    <a:lstStyle/>
                    <a:p>
                      <a:r>
                        <a:rPr lang="en-US" sz="2400" b="0" dirty="0" smtClean="0">
                          <a:latin typeface="Times New Roman" panose="02020603050405020304" pitchFamily="18" charset="0"/>
                          <a:cs typeface="Times New Roman" panose="02020603050405020304" pitchFamily="18" charset="0"/>
                        </a:rPr>
                        <a:t>1</a:t>
                      </a:r>
                      <a:endParaRPr lang="en-US" sz="24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15</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12</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24</a:t>
                      </a:r>
                      <a:endParaRPr lang="en-US" sz="24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516372">
                <a:tc>
                  <a:txBody>
                    <a:bodyPr/>
                    <a:lstStyle/>
                    <a:p>
                      <a:r>
                        <a:rPr lang="en-US" sz="2400" b="0" dirty="0" smtClean="0">
                          <a:latin typeface="Times New Roman" panose="02020603050405020304" pitchFamily="18" charset="0"/>
                          <a:cs typeface="Times New Roman" panose="02020603050405020304" pitchFamily="18" charset="0"/>
                        </a:rPr>
                        <a:t>2</a:t>
                      </a:r>
                      <a:endParaRPr lang="en-US" sz="24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7</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8</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15</a:t>
                      </a:r>
                      <a:endParaRPr lang="en-US" sz="24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516372">
                <a:tc>
                  <a:txBody>
                    <a:bodyPr/>
                    <a:lstStyle/>
                    <a:p>
                      <a:r>
                        <a:rPr lang="en-US" sz="2400" b="0" dirty="0" smtClean="0">
                          <a:latin typeface="Times New Roman" panose="02020603050405020304" pitchFamily="18" charset="0"/>
                          <a:cs typeface="Times New Roman" panose="02020603050405020304" pitchFamily="18" charset="0"/>
                        </a:rPr>
                        <a:t>3</a:t>
                      </a:r>
                      <a:endParaRPr lang="en-US" sz="24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27</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18</a:t>
                      </a:r>
                      <a:endParaRPr lang="en-US" sz="2400" b="1" dirty="0">
                        <a:latin typeface="Times New Roman" panose="02020603050405020304" pitchFamily="18" charset="0"/>
                        <a:cs typeface="Times New Roman" panose="02020603050405020304" pitchFamily="18" charset="0"/>
                      </a:endParaRPr>
                    </a:p>
                  </a:txBody>
                  <a:tcPr anchor="ctr"/>
                </a:tc>
                <a:tc>
                  <a:txBody>
                    <a:bodyPr/>
                    <a:lstStyle/>
                    <a:p>
                      <a:pPr algn="ct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21</a:t>
                      </a:r>
                      <a:endParaRPr lang="en-US" sz="24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bl>
          </a:graphicData>
        </a:graphic>
      </p:graphicFrame>
    </p:spTree>
    <p:extLst>
      <p:ext uri="{BB962C8B-B14F-4D97-AF65-F5344CB8AC3E}">
        <p14:creationId xmlns:p14="http://schemas.microsoft.com/office/powerpoint/2010/main" val="474969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67921" y="514363"/>
            <a:ext cx="6652155" cy="433387"/>
          </a:xfrm>
          <a:solidFill>
            <a:schemeClr val="bg1"/>
          </a:solidFill>
        </p:spPr>
        <p:txBody>
          <a:bodyPr>
            <a:normAutofit fontScale="90000"/>
          </a:bodyPr>
          <a:lstStyle/>
          <a:p>
            <a:r>
              <a:rPr lang="fa-IR" sz="2800" dirty="0" smtClean="0">
                <a:cs typeface="B Titr" panose="00000700000000000000" pitchFamily="2" charset="-78"/>
              </a:rPr>
              <a:t>نکات اولیه</a:t>
            </a:r>
            <a:endParaRPr lang="en-US" sz="2800" dirty="0">
              <a:cs typeface="B Titr" panose="00000700000000000000" pitchFamily="2" charset="-78"/>
            </a:endParaRPr>
          </a:p>
        </p:txBody>
      </p:sp>
      <p:sp>
        <p:nvSpPr>
          <p:cNvPr id="5" name="Rectangle 4"/>
          <p:cNvSpPr/>
          <p:nvPr/>
        </p:nvSpPr>
        <p:spPr>
          <a:xfrm>
            <a:off x="7392255" y="1122627"/>
            <a:ext cx="827821" cy="44095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just" rtl="1"/>
            <a:r>
              <a:rPr lang="fa-IR" dirty="0" smtClean="0">
                <a:cs typeface="B Homa" panose="00000400000000000000" pitchFamily="2" charset="-78"/>
              </a:rPr>
              <a:t>نکته 3:</a:t>
            </a:r>
            <a:endParaRPr lang="en-US" dirty="0">
              <a:cs typeface="B Homa" panose="00000400000000000000" pitchFamily="2" charset="-78"/>
            </a:endParaRPr>
          </a:p>
        </p:txBody>
      </p:sp>
      <p:sp>
        <p:nvSpPr>
          <p:cNvPr id="6" name="Rectangle 5"/>
          <p:cNvSpPr/>
          <p:nvPr/>
        </p:nvSpPr>
        <p:spPr>
          <a:xfrm>
            <a:off x="1567921" y="1670134"/>
            <a:ext cx="6645306" cy="87266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rtlCol="0" anchor="ctr"/>
          <a:lstStyle/>
          <a:p>
            <a:pPr algn="just" rtl="1">
              <a:lnSpc>
                <a:spcPct val="150000"/>
              </a:lnSpc>
            </a:pPr>
            <a:r>
              <a:rPr lang="fa-IR" sz="2000" dirty="0" smtClean="0">
                <a:solidFill>
                  <a:schemeClr val="tx1"/>
                </a:solidFill>
                <a:cs typeface="B Zar" panose="00000400000000000000" pitchFamily="2" charset="-78"/>
              </a:rPr>
              <a:t>اگر در مسئله تخصیص نتوان ماشینی را به کاری تخصیص داد باید به جای هزینه آن عدد </a:t>
            </a:r>
            <a:r>
              <a:rPr lang="en-US" sz="2000" dirty="0" smtClean="0">
                <a:solidFill>
                  <a:schemeClr val="tx1"/>
                </a:solidFill>
                <a:latin typeface="Times New Roman" panose="02020603050405020304" pitchFamily="18" charset="0"/>
                <a:cs typeface="Times New Roman" panose="02020603050405020304" pitchFamily="18" charset="0"/>
              </a:rPr>
              <a:t>M</a:t>
            </a:r>
            <a:r>
              <a:rPr lang="fa-IR" sz="2000" dirty="0" smtClean="0">
                <a:solidFill>
                  <a:schemeClr val="tx1"/>
                </a:solidFill>
                <a:cs typeface="B Zar" panose="00000400000000000000" pitchFamily="2" charset="-78"/>
              </a:rPr>
              <a:t> را قرار داد.</a:t>
            </a:r>
            <a:endParaRPr lang="fa-IR" sz="2000" dirty="0">
              <a:solidFill>
                <a:schemeClr val="tx1"/>
              </a:solidFill>
              <a:cs typeface="B Zar" panose="00000400000000000000" pitchFamily="2" charset="-78"/>
            </a:endParaRPr>
          </a:p>
        </p:txBody>
      </p:sp>
      <p:sp>
        <p:nvSpPr>
          <p:cNvPr id="7" name="Rectangle 6"/>
          <p:cNvSpPr/>
          <p:nvPr/>
        </p:nvSpPr>
        <p:spPr>
          <a:xfrm>
            <a:off x="1633592" y="2867893"/>
            <a:ext cx="6648492" cy="515526"/>
          </a:xfrm>
          <a:prstGeom prst="rect">
            <a:avLst/>
          </a:prstGeom>
        </p:spPr>
        <p:txBody>
          <a:bodyPr wrap="square">
            <a:spAutoFit/>
          </a:bodyPr>
          <a:lstStyle/>
          <a:p>
            <a:pPr algn="just" rtl="1">
              <a:lnSpc>
                <a:spcPct val="150000"/>
              </a:lnSpc>
            </a:pPr>
            <a:r>
              <a:rPr lang="fa-IR" sz="2000" dirty="0">
                <a:cs typeface="B Zar" panose="00000400000000000000" pitchFamily="2" charset="-78"/>
              </a:rPr>
              <a:t> </a:t>
            </a:r>
            <a:r>
              <a:rPr lang="fa-IR" sz="2000" dirty="0" smtClean="0">
                <a:cs typeface="B Zar" panose="00000400000000000000" pitchFamily="2" charset="-78"/>
              </a:rPr>
              <a:t>* در مثال زیر فرض کنید ماشین </a:t>
            </a:r>
            <a:r>
              <a:rPr lang="en-US" sz="2000" dirty="0" smtClean="0">
                <a:cs typeface="B Zar" panose="00000400000000000000" pitchFamily="2" charset="-78"/>
              </a:rPr>
              <a:t>B</a:t>
            </a:r>
            <a:r>
              <a:rPr lang="fa-IR" sz="2000" dirty="0" smtClean="0">
                <a:cs typeface="B Zar" panose="00000400000000000000" pitchFamily="2" charset="-78"/>
              </a:rPr>
              <a:t> را نتوان به کار 2 تخصیص داد</a:t>
            </a:r>
            <a:endParaRPr lang="fa-IR" sz="2000" dirty="0">
              <a:cs typeface="B Zar" panose="00000400000000000000" pitchFamily="2" charset="-78"/>
            </a:endParaRPr>
          </a:p>
        </p:txBody>
      </p:sp>
      <p:graphicFrame>
        <p:nvGraphicFramePr>
          <p:cNvPr id="12" name="Table 11"/>
          <p:cNvGraphicFramePr>
            <a:graphicFrameLocks noGrp="1"/>
          </p:cNvGraphicFramePr>
          <p:nvPr>
            <p:extLst>
              <p:ext uri="{D42A27DB-BD31-4B8C-83A1-F6EECF244321}">
                <p14:modId xmlns:p14="http://schemas.microsoft.com/office/powerpoint/2010/main" val="3529102864"/>
              </p:ext>
            </p:extLst>
          </p:nvPr>
        </p:nvGraphicFramePr>
        <p:xfrm>
          <a:off x="3115087" y="3722295"/>
          <a:ext cx="3141824" cy="1819168"/>
        </p:xfrm>
        <a:graphic>
          <a:graphicData uri="http://schemas.openxmlformats.org/drawingml/2006/table">
            <a:tbl>
              <a:tblPr firstRow="1" bandRow="1"/>
              <a:tblGrid>
                <a:gridCol w="785456">
                  <a:extLst>
                    <a:ext uri="{9D8B030D-6E8A-4147-A177-3AD203B41FA5}">
                      <a16:colId xmlns:a16="http://schemas.microsoft.com/office/drawing/2014/main" val="1030949539"/>
                    </a:ext>
                  </a:extLst>
                </a:gridCol>
                <a:gridCol w="785456">
                  <a:extLst>
                    <a:ext uri="{9D8B030D-6E8A-4147-A177-3AD203B41FA5}">
                      <a16:colId xmlns:a16="http://schemas.microsoft.com/office/drawing/2014/main" val="1168320407"/>
                    </a:ext>
                  </a:extLst>
                </a:gridCol>
                <a:gridCol w="785456">
                  <a:extLst>
                    <a:ext uri="{9D8B030D-6E8A-4147-A177-3AD203B41FA5}">
                      <a16:colId xmlns:a16="http://schemas.microsoft.com/office/drawing/2014/main" val="1278499852"/>
                    </a:ext>
                  </a:extLst>
                </a:gridCol>
                <a:gridCol w="785456">
                  <a:extLst>
                    <a:ext uri="{9D8B030D-6E8A-4147-A177-3AD203B41FA5}">
                      <a16:colId xmlns:a16="http://schemas.microsoft.com/office/drawing/2014/main" val="3339871959"/>
                    </a:ext>
                  </a:extLst>
                </a:gridCol>
              </a:tblGrid>
              <a:tr h="454792">
                <a:tc>
                  <a:txBody>
                    <a:bodyPr/>
                    <a:lstStyle/>
                    <a:p>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220083633"/>
                  </a:ext>
                </a:extLst>
              </a:tr>
              <a:tr h="454792">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12</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24</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454792">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7</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8</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454792">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smtClean="0">
                          <a:latin typeface="Times New Roman" panose="02020603050405020304" pitchFamily="18" charset="0"/>
                          <a:cs typeface="Times New Roman" panose="02020603050405020304" pitchFamily="18" charset="0"/>
                        </a:rPr>
                        <a:t>27</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21</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bl>
          </a:graphicData>
        </a:graphic>
      </p:graphicFrame>
      <p:sp>
        <p:nvSpPr>
          <p:cNvPr id="2" name="Oval 1"/>
          <p:cNvSpPr/>
          <p:nvPr/>
        </p:nvSpPr>
        <p:spPr>
          <a:xfrm>
            <a:off x="4876648" y="4687731"/>
            <a:ext cx="405519" cy="362356"/>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898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1567921" y="514363"/>
            <a:ext cx="6652155" cy="433387"/>
          </a:xfrm>
          <a:solidFill>
            <a:schemeClr val="bg1"/>
          </a:solidFill>
        </p:spPr>
        <p:txBody>
          <a:bodyPr>
            <a:normAutofit fontScale="90000"/>
          </a:bodyPr>
          <a:lstStyle/>
          <a:p>
            <a:r>
              <a:rPr lang="fa-IR" sz="2800" dirty="0" smtClean="0">
                <a:cs typeface="B Titr" panose="00000700000000000000" pitchFamily="2" charset="-78"/>
              </a:rPr>
              <a:t>نکات اولیه</a:t>
            </a:r>
            <a:endParaRPr lang="en-US" sz="2800" dirty="0">
              <a:cs typeface="B Titr" panose="00000700000000000000" pitchFamily="2" charset="-78"/>
            </a:endParaRPr>
          </a:p>
        </p:txBody>
      </p:sp>
      <p:sp>
        <p:nvSpPr>
          <p:cNvPr id="13" name="Rectangle 12"/>
          <p:cNvSpPr/>
          <p:nvPr/>
        </p:nvSpPr>
        <p:spPr>
          <a:xfrm>
            <a:off x="7392255" y="1122627"/>
            <a:ext cx="827821" cy="44095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just" rtl="1"/>
            <a:r>
              <a:rPr lang="fa-IR" dirty="0" smtClean="0">
                <a:cs typeface="B Homa" panose="00000400000000000000" pitchFamily="2" charset="-78"/>
              </a:rPr>
              <a:t>نکته 3:</a:t>
            </a:r>
            <a:endParaRPr lang="en-US" dirty="0">
              <a:cs typeface="B Homa" panose="00000400000000000000" pitchFamily="2" charset="-78"/>
            </a:endParaRPr>
          </a:p>
        </p:txBody>
      </p:sp>
      <p:sp>
        <p:nvSpPr>
          <p:cNvPr id="14" name="Rectangle 13"/>
          <p:cNvSpPr/>
          <p:nvPr/>
        </p:nvSpPr>
        <p:spPr>
          <a:xfrm>
            <a:off x="1567921" y="1670134"/>
            <a:ext cx="6645306" cy="872664"/>
          </a:xfrm>
          <a:prstGeom prst="rect">
            <a:avLst/>
          </a:prstGeom>
          <a:noFill/>
          <a:ln>
            <a:noFill/>
          </a:ln>
        </p:spPr>
        <p:style>
          <a:lnRef idx="3">
            <a:schemeClr val="lt1"/>
          </a:lnRef>
          <a:fillRef idx="1">
            <a:schemeClr val="accent1"/>
          </a:fillRef>
          <a:effectRef idx="1">
            <a:schemeClr val="accent1"/>
          </a:effectRef>
          <a:fontRef idx="minor">
            <a:schemeClr val="lt1"/>
          </a:fontRef>
        </p:style>
        <p:txBody>
          <a:bodyPr rtlCol="0" anchor="ctr"/>
          <a:lstStyle/>
          <a:p>
            <a:pPr algn="just" rtl="1">
              <a:lnSpc>
                <a:spcPct val="150000"/>
              </a:lnSpc>
            </a:pPr>
            <a:r>
              <a:rPr lang="fa-IR" sz="2000" dirty="0" smtClean="0">
                <a:solidFill>
                  <a:schemeClr val="tx1"/>
                </a:solidFill>
                <a:cs typeface="B Zar" panose="00000400000000000000" pitchFamily="2" charset="-78"/>
              </a:rPr>
              <a:t>اگر در مسئله تخصیص نتوان ماشینی را به کاری تخصیص داد باید به جای هزینه آن عدد </a:t>
            </a:r>
            <a:r>
              <a:rPr lang="en-US" sz="2000" dirty="0" smtClean="0">
                <a:solidFill>
                  <a:schemeClr val="tx1"/>
                </a:solidFill>
                <a:latin typeface="Times New Roman" panose="02020603050405020304" pitchFamily="18" charset="0"/>
                <a:cs typeface="Times New Roman" panose="02020603050405020304" pitchFamily="18" charset="0"/>
              </a:rPr>
              <a:t>M</a:t>
            </a:r>
            <a:r>
              <a:rPr lang="fa-IR" sz="2000" dirty="0" smtClean="0">
                <a:solidFill>
                  <a:schemeClr val="tx1"/>
                </a:solidFill>
                <a:cs typeface="B Zar" panose="00000400000000000000" pitchFamily="2" charset="-78"/>
              </a:rPr>
              <a:t> را قرار داد.</a:t>
            </a:r>
            <a:endParaRPr lang="fa-IR" sz="2000" dirty="0">
              <a:solidFill>
                <a:schemeClr val="tx1"/>
              </a:solidFill>
              <a:cs typeface="B Zar" panose="00000400000000000000" pitchFamily="2" charset="-78"/>
            </a:endParaRPr>
          </a:p>
        </p:txBody>
      </p:sp>
      <p:sp>
        <p:nvSpPr>
          <p:cNvPr id="15" name="Rectangle 14"/>
          <p:cNvSpPr/>
          <p:nvPr/>
        </p:nvSpPr>
        <p:spPr>
          <a:xfrm>
            <a:off x="1633592" y="2867893"/>
            <a:ext cx="6648492" cy="515526"/>
          </a:xfrm>
          <a:prstGeom prst="rect">
            <a:avLst/>
          </a:prstGeom>
        </p:spPr>
        <p:txBody>
          <a:bodyPr wrap="square">
            <a:spAutoFit/>
          </a:bodyPr>
          <a:lstStyle/>
          <a:p>
            <a:pPr algn="just" rtl="1">
              <a:lnSpc>
                <a:spcPct val="150000"/>
              </a:lnSpc>
            </a:pPr>
            <a:r>
              <a:rPr lang="fa-IR" sz="2000" dirty="0">
                <a:cs typeface="B Zar" panose="00000400000000000000" pitchFamily="2" charset="-78"/>
              </a:rPr>
              <a:t> </a:t>
            </a:r>
            <a:r>
              <a:rPr lang="fa-IR" sz="2000" dirty="0" smtClean="0">
                <a:cs typeface="B Zar" panose="00000400000000000000" pitchFamily="2" charset="-78"/>
              </a:rPr>
              <a:t>* در مثال زیر فرض کنید ماشین </a:t>
            </a:r>
            <a:r>
              <a:rPr lang="en-US" sz="2000" dirty="0" smtClean="0">
                <a:cs typeface="B Zar" panose="00000400000000000000" pitchFamily="2" charset="-78"/>
              </a:rPr>
              <a:t>B</a:t>
            </a:r>
            <a:r>
              <a:rPr lang="fa-IR" sz="2000" dirty="0" smtClean="0">
                <a:cs typeface="B Zar" panose="00000400000000000000" pitchFamily="2" charset="-78"/>
              </a:rPr>
              <a:t> را نتوان به کار 2 تخصیص داد</a:t>
            </a:r>
            <a:endParaRPr lang="fa-IR" sz="2000" dirty="0">
              <a:cs typeface="B Zar" panose="00000400000000000000" pitchFamily="2" charset="-78"/>
            </a:endParaRPr>
          </a:p>
        </p:txBody>
      </p:sp>
      <p:graphicFrame>
        <p:nvGraphicFramePr>
          <p:cNvPr id="16" name="Table 15"/>
          <p:cNvGraphicFramePr>
            <a:graphicFrameLocks noGrp="1"/>
          </p:cNvGraphicFramePr>
          <p:nvPr>
            <p:extLst>
              <p:ext uri="{D42A27DB-BD31-4B8C-83A1-F6EECF244321}">
                <p14:modId xmlns:p14="http://schemas.microsoft.com/office/powerpoint/2010/main" val="3657372454"/>
              </p:ext>
            </p:extLst>
          </p:nvPr>
        </p:nvGraphicFramePr>
        <p:xfrm>
          <a:off x="3115087" y="3722295"/>
          <a:ext cx="3141824" cy="1819168"/>
        </p:xfrm>
        <a:graphic>
          <a:graphicData uri="http://schemas.openxmlformats.org/drawingml/2006/table">
            <a:tbl>
              <a:tblPr firstRow="1" bandRow="1"/>
              <a:tblGrid>
                <a:gridCol w="785456">
                  <a:extLst>
                    <a:ext uri="{9D8B030D-6E8A-4147-A177-3AD203B41FA5}">
                      <a16:colId xmlns:a16="http://schemas.microsoft.com/office/drawing/2014/main" val="1030949539"/>
                    </a:ext>
                  </a:extLst>
                </a:gridCol>
                <a:gridCol w="785456">
                  <a:extLst>
                    <a:ext uri="{9D8B030D-6E8A-4147-A177-3AD203B41FA5}">
                      <a16:colId xmlns:a16="http://schemas.microsoft.com/office/drawing/2014/main" val="1168320407"/>
                    </a:ext>
                  </a:extLst>
                </a:gridCol>
                <a:gridCol w="785456">
                  <a:extLst>
                    <a:ext uri="{9D8B030D-6E8A-4147-A177-3AD203B41FA5}">
                      <a16:colId xmlns:a16="http://schemas.microsoft.com/office/drawing/2014/main" val="1278499852"/>
                    </a:ext>
                  </a:extLst>
                </a:gridCol>
                <a:gridCol w="785456">
                  <a:extLst>
                    <a:ext uri="{9D8B030D-6E8A-4147-A177-3AD203B41FA5}">
                      <a16:colId xmlns:a16="http://schemas.microsoft.com/office/drawing/2014/main" val="3339871959"/>
                    </a:ext>
                  </a:extLst>
                </a:gridCol>
              </a:tblGrid>
              <a:tr h="454792">
                <a:tc>
                  <a:txBody>
                    <a:bodyPr/>
                    <a:lstStyle/>
                    <a:p>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A</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B</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C</a:t>
                      </a:r>
                      <a:endParaRPr lang="en-US" sz="2000" b="0"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220083633"/>
                  </a:ext>
                </a:extLst>
              </a:tr>
              <a:tr h="454792">
                <a:tc>
                  <a:txBody>
                    <a:bodyPr/>
                    <a:lstStyle/>
                    <a:p>
                      <a:r>
                        <a:rPr lang="en-US" sz="2000" b="0" dirty="0" smtClean="0">
                          <a:latin typeface="Times New Roman" panose="02020603050405020304" pitchFamily="18" charset="0"/>
                          <a:cs typeface="Times New Roman" panose="02020603050405020304" pitchFamily="18" charset="0"/>
                        </a:rPr>
                        <a:t>1</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12</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24</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1211995"/>
                  </a:ext>
                </a:extLst>
              </a:tr>
              <a:tr h="454792">
                <a:tc>
                  <a:txBody>
                    <a:bodyPr/>
                    <a:lstStyle/>
                    <a:p>
                      <a:r>
                        <a:rPr lang="en-US" sz="2000" b="0" dirty="0" smtClean="0">
                          <a:latin typeface="Times New Roman" panose="02020603050405020304" pitchFamily="18" charset="0"/>
                          <a:cs typeface="Times New Roman" panose="02020603050405020304" pitchFamily="18" charset="0"/>
                        </a:rPr>
                        <a:t>2</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dirty="0" smtClean="0">
                          <a:latin typeface="Times New Roman" panose="02020603050405020304" pitchFamily="18" charset="0"/>
                          <a:cs typeface="Times New Roman" panose="02020603050405020304" pitchFamily="18" charset="0"/>
                        </a:rPr>
                        <a:t>7</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1" dirty="0" smtClean="0">
                          <a:latin typeface="Times New Roman" panose="02020603050405020304" pitchFamily="18" charset="0"/>
                          <a:cs typeface="Times New Roman" panose="02020603050405020304" pitchFamily="18" charset="0"/>
                        </a:rPr>
                        <a:t>M</a:t>
                      </a:r>
                      <a:endParaRPr lang="en-US" sz="2000" b="1" dirty="0">
                        <a:latin typeface="Times New Roman" panose="02020603050405020304" pitchFamily="18" charset="0"/>
                        <a:cs typeface="Times New Roman" panose="02020603050405020304" pitchFamily="18" charset="0"/>
                      </a:endParaRPr>
                    </a:p>
                  </a:txBody>
                  <a:tcPr anchor="ctr">
                    <a:solidFill>
                      <a:srgbClr val="00B0F0"/>
                    </a:solidFill>
                  </a:tcPr>
                </a:tc>
                <a:tc>
                  <a:txBody>
                    <a:bodyPr/>
                    <a:lstStyle/>
                    <a:p>
                      <a:pPr algn="ctr"/>
                      <a:r>
                        <a:rPr lang="en-US" sz="2000" b="0" dirty="0" smtClean="0">
                          <a:latin typeface="Times New Roman" panose="02020603050405020304" pitchFamily="18" charset="0"/>
                          <a:cs typeface="Times New Roman" panose="02020603050405020304" pitchFamily="18" charset="0"/>
                        </a:rPr>
                        <a:t>15</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92057664"/>
                  </a:ext>
                </a:extLst>
              </a:tr>
              <a:tr h="454792">
                <a:tc>
                  <a:txBody>
                    <a:bodyPr/>
                    <a:lstStyle/>
                    <a:p>
                      <a:r>
                        <a:rPr lang="en-US" sz="2000" b="0" dirty="0" smtClean="0">
                          <a:latin typeface="Times New Roman" panose="02020603050405020304" pitchFamily="18" charset="0"/>
                          <a:cs typeface="Times New Roman" panose="02020603050405020304" pitchFamily="18" charset="0"/>
                        </a:rPr>
                        <a:t>3</a:t>
                      </a:r>
                      <a:endParaRPr lang="en-US" sz="2000" b="0" dirty="0">
                        <a:latin typeface="Times New Roman" panose="02020603050405020304" pitchFamily="18" charset="0"/>
                        <a:cs typeface="Times New Roman" panose="02020603050405020304" pitchFamily="18" charset="0"/>
                      </a:endParaRPr>
                    </a:p>
                  </a:txBody>
                  <a:tcPr anchor="ctr">
                    <a:noFill/>
                  </a:tcPr>
                </a:tc>
                <a:tc>
                  <a:txBody>
                    <a:bodyPr/>
                    <a:lstStyle/>
                    <a:p>
                      <a:pPr algn="ctr"/>
                      <a:r>
                        <a:rPr lang="en-US" sz="2000" b="0" smtClean="0">
                          <a:latin typeface="Times New Roman" panose="02020603050405020304" pitchFamily="18" charset="0"/>
                          <a:cs typeface="Times New Roman" panose="02020603050405020304" pitchFamily="18" charset="0"/>
                        </a:rPr>
                        <a:t>27</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18</a:t>
                      </a:r>
                      <a:endParaRPr lang="en-US" sz="2000" b="0" dirty="0">
                        <a:latin typeface="Times New Roman" panose="02020603050405020304" pitchFamily="18" charset="0"/>
                        <a:cs typeface="Times New Roman" panose="02020603050405020304" pitchFamily="18" charset="0"/>
                      </a:endParaRPr>
                    </a:p>
                  </a:txBody>
                  <a:tcPr anchor="ctr"/>
                </a:tc>
                <a:tc>
                  <a:txBody>
                    <a:bodyPr/>
                    <a:lstStyle/>
                    <a:p>
                      <a:pPr algn="ctr"/>
                      <a:r>
                        <a:rPr lang="en-US" sz="2000" b="0" dirty="0" smtClean="0">
                          <a:latin typeface="Times New Roman" panose="02020603050405020304" pitchFamily="18" charset="0"/>
                          <a:cs typeface="Times New Roman" panose="02020603050405020304" pitchFamily="18" charset="0"/>
                        </a:rPr>
                        <a:t>21</a:t>
                      </a:r>
                      <a:endParaRPr lang="en-US" sz="2000" b="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6959092"/>
                  </a:ext>
                </a:extLst>
              </a:tr>
            </a:tbl>
          </a:graphicData>
        </a:graphic>
      </p:graphicFrame>
    </p:spTree>
    <p:extLst>
      <p:ext uri="{BB962C8B-B14F-4D97-AF65-F5344CB8AC3E}">
        <p14:creationId xmlns:p14="http://schemas.microsoft.com/office/powerpoint/2010/main" val="3894540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67921" y="514363"/>
            <a:ext cx="6652155" cy="433387"/>
          </a:xfrm>
          <a:solidFill>
            <a:schemeClr val="bg1"/>
          </a:solidFill>
        </p:spPr>
        <p:txBody>
          <a:bodyPr>
            <a:normAutofit fontScale="90000"/>
          </a:bodyPr>
          <a:lstStyle/>
          <a:p>
            <a:r>
              <a:rPr lang="fa-IR" sz="2800" dirty="0" smtClean="0">
                <a:cs typeface="B Titr" panose="00000700000000000000" pitchFamily="2" charset="-78"/>
              </a:rPr>
              <a:t>گامهای روش مجارستانی</a:t>
            </a:r>
            <a:endParaRPr lang="en-US" sz="2800" dirty="0">
              <a:cs typeface="B Titr" panose="00000700000000000000" pitchFamily="2" charset="-78"/>
            </a:endParaRPr>
          </a:p>
        </p:txBody>
      </p:sp>
      <p:sp>
        <p:nvSpPr>
          <p:cNvPr id="6" name="Rectangle 5"/>
          <p:cNvSpPr/>
          <p:nvPr/>
        </p:nvSpPr>
        <p:spPr>
          <a:xfrm>
            <a:off x="1574770" y="1620548"/>
            <a:ext cx="6645306" cy="622828"/>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50000"/>
              </a:lnSpc>
            </a:pPr>
            <a:r>
              <a:rPr lang="fa-IR" sz="2400" dirty="0" smtClean="0">
                <a:solidFill>
                  <a:schemeClr val="tx1"/>
                </a:solidFill>
                <a:cs typeface="B Zar" panose="00000400000000000000" pitchFamily="2" charset="-78"/>
              </a:rPr>
              <a:t>1. در هر سطر کمترین مقدار را از کلیه اعداد همان سطر کم می کنیم</a:t>
            </a:r>
            <a:endParaRPr lang="fa-IR" sz="2400" dirty="0">
              <a:solidFill>
                <a:schemeClr val="tx1"/>
              </a:solidFill>
              <a:cs typeface="B Zar" panose="00000400000000000000" pitchFamily="2" charset="-78"/>
            </a:endParaRPr>
          </a:p>
        </p:txBody>
      </p:sp>
      <p:sp>
        <p:nvSpPr>
          <p:cNvPr id="5" name="Rectangle 4"/>
          <p:cNvSpPr/>
          <p:nvPr/>
        </p:nvSpPr>
        <p:spPr>
          <a:xfrm>
            <a:off x="1567921" y="2866904"/>
            <a:ext cx="6645306" cy="1236292"/>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just" rtl="1">
              <a:lnSpc>
                <a:spcPct val="150000"/>
              </a:lnSpc>
            </a:pPr>
            <a:r>
              <a:rPr lang="fa-IR" sz="2400" dirty="0" smtClean="0">
                <a:solidFill>
                  <a:schemeClr val="tx1"/>
                </a:solidFill>
                <a:cs typeface="B Zar" panose="00000400000000000000" pitchFamily="2" charset="-78"/>
              </a:rPr>
              <a:t>2. در جدول بدست آمده جدید، از هر ستون کمترین مقدار را از کلیه اعداد همان ستون کم می کنیم</a:t>
            </a:r>
            <a:endParaRPr lang="fa-IR" sz="2400" dirty="0">
              <a:solidFill>
                <a:schemeClr val="tx1"/>
              </a:solidFill>
              <a:cs typeface="B Zar" panose="00000400000000000000" pitchFamily="2" charset="-78"/>
            </a:endParaRPr>
          </a:p>
        </p:txBody>
      </p:sp>
      <p:sp>
        <p:nvSpPr>
          <p:cNvPr id="7" name="Rectangle 6"/>
          <p:cNvSpPr/>
          <p:nvPr/>
        </p:nvSpPr>
        <p:spPr>
          <a:xfrm>
            <a:off x="1574770" y="4676365"/>
            <a:ext cx="6645306" cy="703278"/>
          </a:xfrm>
          <a:prstGeom prst="rect">
            <a:avLst/>
          </a:prstGeom>
          <a:ln w="28575">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just" rtl="1">
              <a:lnSpc>
                <a:spcPct val="150000"/>
              </a:lnSpc>
            </a:pPr>
            <a:r>
              <a:rPr lang="fa-IR" sz="2400" dirty="0" smtClean="0">
                <a:solidFill>
                  <a:schemeClr val="tx1"/>
                </a:solidFill>
                <a:cs typeface="B Zar" panose="00000400000000000000" pitchFamily="2" charset="-78"/>
              </a:rPr>
              <a:t>3. با کمترین خطهای افقی و ستونی، صفرهای جدول را پوشش می دهیم</a:t>
            </a:r>
            <a:endParaRPr lang="fa-IR" sz="2400" dirty="0">
              <a:solidFill>
                <a:schemeClr val="tx1"/>
              </a:solidFill>
              <a:cs typeface="B Zar" panose="00000400000000000000" pitchFamily="2" charset="-78"/>
            </a:endParaRPr>
          </a:p>
        </p:txBody>
      </p:sp>
    </p:spTree>
    <p:extLst>
      <p:ext uri="{BB962C8B-B14F-4D97-AF65-F5344CB8AC3E}">
        <p14:creationId xmlns:p14="http://schemas.microsoft.com/office/powerpoint/2010/main" val="8247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0</TotalTime>
  <Words>1579</Words>
  <Application>Microsoft Office PowerPoint</Application>
  <PresentationFormat>On-screen Show (4:3)</PresentationFormat>
  <Paragraphs>725</Paragraphs>
  <Slides>32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Arial</vt:lpstr>
      <vt:lpstr>B Esfehan</vt:lpstr>
      <vt:lpstr>B Homa</vt:lpstr>
      <vt:lpstr>B Kourosh</vt:lpstr>
      <vt:lpstr>B Titr</vt:lpstr>
      <vt:lpstr>B Zar</vt:lpstr>
      <vt:lpstr>Cambria Math</vt:lpstr>
      <vt:lpstr>Corbel</vt:lpstr>
      <vt:lpstr>Times New Roman</vt:lpstr>
      <vt:lpstr>Parallax</vt:lpstr>
      <vt:lpstr>مسائل تخصیص</vt:lpstr>
      <vt:lpstr>تعریف مسئله</vt:lpstr>
      <vt:lpstr>نکات اولیه</vt:lpstr>
      <vt:lpstr>نکات اولیه</vt:lpstr>
      <vt:lpstr>نکات اولیه</vt:lpstr>
      <vt:lpstr>نکات اولیه</vt:lpstr>
      <vt:lpstr>نکات اولیه</vt:lpstr>
      <vt:lpstr>نکات اولیه</vt:lpstr>
      <vt:lpstr>گامهای روش مجارستانی</vt:lpstr>
      <vt:lpstr>گامهای روش مجارستانی</vt:lpstr>
      <vt:lpstr>PowerPoint Presentation</vt:lpstr>
      <vt:lpstr>مثالی از روش مجارستانی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مسائل حمل و نقل</dc:title>
  <dc:creator/>
  <cp:lastModifiedBy/>
  <cp:revision>117</cp:revision>
  <dcterms:created xsi:type="dcterms:W3CDTF">2018-03-26T09:06:49Z</dcterms:created>
  <dcterms:modified xsi:type="dcterms:W3CDTF">2018-05-19T09:15:14Z</dcterms:modified>
  <cp:contentStatus/>
</cp:coreProperties>
</file>